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2"/>
  </p:notesMasterIdLst>
  <p:handoutMasterIdLst>
    <p:handoutMasterId r:id="rId53"/>
  </p:handoutMasterIdLst>
  <p:sldIdLst>
    <p:sldId id="256" r:id="rId2"/>
    <p:sldId id="257" r:id="rId3"/>
    <p:sldId id="294" r:id="rId4"/>
    <p:sldId id="268" r:id="rId5"/>
    <p:sldId id="258" r:id="rId6"/>
    <p:sldId id="267" r:id="rId7"/>
    <p:sldId id="295" r:id="rId8"/>
    <p:sldId id="260" r:id="rId9"/>
    <p:sldId id="261" r:id="rId10"/>
    <p:sldId id="305" r:id="rId11"/>
    <p:sldId id="296" r:id="rId12"/>
    <p:sldId id="263" r:id="rId13"/>
    <p:sldId id="270" r:id="rId14"/>
    <p:sldId id="274" r:id="rId15"/>
    <p:sldId id="273" r:id="rId16"/>
    <p:sldId id="262" r:id="rId17"/>
    <p:sldId id="275" r:id="rId18"/>
    <p:sldId id="272" r:id="rId19"/>
    <p:sldId id="276" r:id="rId20"/>
    <p:sldId id="269" r:id="rId21"/>
    <p:sldId id="281" r:id="rId22"/>
    <p:sldId id="279" r:id="rId23"/>
    <p:sldId id="265" r:id="rId24"/>
    <p:sldId id="280" r:id="rId25"/>
    <p:sldId id="282" r:id="rId26"/>
    <p:sldId id="283" r:id="rId27"/>
    <p:sldId id="284" r:id="rId28"/>
    <p:sldId id="277" r:id="rId29"/>
    <p:sldId id="285" r:id="rId30"/>
    <p:sldId id="286" r:id="rId31"/>
    <p:sldId id="278" r:id="rId32"/>
    <p:sldId id="287" r:id="rId33"/>
    <p:sldId id="301" r:id="rId34"/>
    <p:sldId id="304" r:id="rId35"/>
    <p:sldId id="271" r:id="rId36"/>
    <p:sldId id="288" r:id="rId37"/>
    <p:sldId id="289" r:id="rId38"/>
    <p:sldId id="293" r:id="rId39"/>
    <p:sldId id="291" r:id="rId40"/>
    <p:sldId id="292" r:id="rId41"/>
    <p:sldId id="298" r:id="rId42"/>
    <p:sldId id="299" r:id="rId43"/>
    <p:sldId id="300" r:id="rId44"/>
    <p:sldId id="302" r:id="rId45"/>
    <p:sldId id="303" r:id="rId46"/>
    <p:sldId id="306" r:id="rId47"/>
    <p:sldId id="307" r:id="rId48"/>
    <p:sldId id="297" r:id="rId49"/>
    <p:sldId id="266" r:id="rId50"/>
    <p:sldId id="290" r:id="rId5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94" autoAdjust="0"/>
    <p:restoredTop sz="94586" autoAdjust="0"/>
  </p:normalViewPr>
  <p:slideViewPr>
    <p:cSldViewPr snapToGrid="0" snapToObjects="1">
      <p:cViewPr varScale="1">
        <p:scale>
          <a:sx n="105" d="100"/>
          <a:sy n="105" d="100"/>
        </p:scale>
        <p:origin x="-1744" y="-11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097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16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notesMaster" Target="notesMasters/notesMaster1.xml"/><Relationship Id="rId53" Type="http://schemas.openxmlformats.org/officeDocument/2006/relationships/handoutMaster" Target="handoutMasters/handoutMaster1.xml"/><Relationship Id="rId54" Type="http://schemas.openxmlformats.org/officeDocument/2006/relationships/printerSettings" Target="printerSettings/printerSettings1.bin"/><Relationship Id="rId55" Type="http://schemas.openxmlformats.org/officeDocument/2006/relationships/presProps" Target="presProps.xml"/><Relationship Id="rId56" Type="http://schemas.openxmlformats.org/officeDocument/2006/relationships/viewProps" Target="viewProps.xml"/><Relationship Id="rId57" Type="http://schemas.openxmlformats.org/officeDocument/2006/relationships/theme" Target="theme/theme1.xml"/><Relationship Id="rId58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51E469-65C3-1040-A70A-4890BFF3951D}" type="datetimeFigureOut">
              <a:rPr lang="en-US" smtClean="0"/>
              <a:t>10/16/13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6032D6-854A-964D-9CDB-3FACE10C78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28769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3D6C2E-471B-2041-81FA-AD082E172760}" type="datetimeFigureOut">
              <a:rPr lang="en-US" smtClean="0"/>
              <a:t>10/16/13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27248E-B1D7-AE48-B340-24FF588D08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8030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27248E-B1D7-AE48-B340-24FF588D0850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6133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CAAFCE-B4F1-4F42-B9A5-A57EF2CFAF88}" type="datetime1">
              <a:rPr lang="en-US" smtClean="0"/>
              <a:t>10/16/13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MINOS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B2275-8C9D-DF4D-9872-CF80147B46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655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AD2E7-3890-8442-80DE-7B71145DDBAB}" type="datetime1">
              <a:rPr lang="en-US" smtClean="0"/>
              <a:t>10/16/13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MINOS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B2275-8C9D-DF4D-9872-CF80147B46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8977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2BDA3-6442-124B-900D-40579EB061A0}" type="datetime1">
              <a:rPr lang="en-US" smtClean="0"/>
              <a:t>10/16/13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MINOS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B2275-8C9D-DF4D-9872-CF80147B46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2384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4CFE5-B081-664A-ABBD-427E8314BE61}" type="datetime1">
              <a:rPr lang="en-US" smtClean="0"/>
              <a:t>10/16/13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MINOS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B2275-8C9D-DF4D-9872-CF80147B46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2949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00BD6-C133-1843-9584-1D7F6B98DD7F}" type="datetime1">
              <a:rPr lang="en-US" smtClean="0"/>
              <a:t>10/16/13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MINOS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B2275-8C9D-DF4D-9872-CF80147B46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4971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F067D-7E05-D740-B7F6-7D02AD28734A}" type="datetime1">
              <a:rPr lang="en-US" smtClean="0"/>
              <a:t>10/16/13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MINOS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B2275-8C9D-DF4D-9872-CF80147B46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5031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7FD4B-3433-6B4A-972A-B41CD398E804}" type="datetime1">
              <a:rPr lang="en-US" smtClean="0"/>
              <a:t>10/16/13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MINOS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B2275-8C9D-DF4D-9872-CF80147B46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6113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51FC3-1165-3142-A324-2DC3295492DB}" type="datetime1">
              <a:rPr lang="en-US" smtClean="0"/>
              <a:t>10/16/13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MINOS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B2275-8C9D-DF4D-9872-CF80147B46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018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48B85A-F310-F346-AC57-5A401773CE71}" type="datetime1">
              <a:rPr lang="en-US" smtClean="0"/>
              <a:t>10/16/13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MINOS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B2275-8C9D-DF4D-9872-CF80147B46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3106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2D0CC-D44C-AB4B-B5D1-358C210B5AE1}" type="datetime1">
              <a:rPr lang="en-US" smtClean="0"/>
              <a:t>10/16/13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MINOS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B2275-8C9D-DF4D-9872-CF80147B46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3804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B95F56-F906-3848-BD0B-F3754DA9098E}" type="datetime1">
              <a:rPr lang="en-US" smtClean="0"/>
              <a:t>10/16/13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MINOS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B2275-8C9D-DF4D-9872-CF80147B46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827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A765DE-990E-A044-BA05-6BDE8F2204D3}" type="datetime1">
              <a:rPr lang="en-US" smtClean="0"/>
              <a:t>10/16/13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MINOS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7B2275-8C9D-DF4D-9872-CF80147B46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9745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jangoproject.com/download/" TargetMode="External"/><Relationship Id="rId4" Type="http://schemas.openxmlformats.org/officeDocument/2006/relationships/hyperlink" Target="https://github.com/XiaoMi/minos.git" TargetMode="External"/><Relationship Id="rId5" Type="http://schemas.openxmlformats.org/officeDocument/2006/relationships/image" Target="../media/image1.png"/><Relationship Id="rId6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python.org/getit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pypi.python.org/pypi/setuptools" TargetMode="External"/><Relationship Id="rId4" Type="http://schemas.openxmlformats.org/officeDocument/2006/relationships/hyperlink" Target="http://www.plope.com/software/meld3/" TargetMode="External"/><Relationship Id="rId5" Type="http://schemas.openxmlformats.org/officeDocument/2006/relationships/hyperlink" Target="http://effbot.org/downloads%23elementtree" TargetMode="External"/><Relationship Id="rId6" Type="http://schemas.openxmlformats.org/officeDocument/2006/relationships/hyperlink" Target="http://www.noah.org/wiki/pexpect" TargetMode="External"/><Relationship Id="rId7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python.org/getit/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3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7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8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twistedmatrix.com/" TargetMode="External"/><Relationship Id="rId4" Type="http://schemas.openxmlformats.org/officeDocument/2006/relationships/hyperlink" Target="http://sourceforge.net/projects/mysql-python/" TargetMode="External"/><Relationship Id="rId5" Type="http://schemas.openxmlformats.org/officeDocument/2006/relationships/hyperlink" Target="https://pypi.python.org/pypi/DBUtils/" TargetMode="External"/><Relationship Id="rId6" Type="http://schemas.openxmlformats.org/officeDocument/2006/relationships/hyperlink" Target="http://opentsdb.net/getting-started.html" TargetMode="External"/><Relationship Id="rId7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djangoproject.com/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32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3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45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Relationship Id="rId3" Type="http://schemas.openxmlformats.org/officeDocument/2006/relationships/image" Target="../media/image1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Relationship Id="rId3" Type="http://schemas.openxmlformats.org/officeDocument/2006/relationships/image" Target="../media/image1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Relationship Id="rId3" Type="http://schemas.openxmlformats.org/officeDocument/2006/relationships/image" Target="../media/image1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Relationship Id="rId3" Type="http://schemas.openxmlformats.org/officeDocument/2006/relationships/image" Target="../media/image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incubator.apache.org/ambari/" TargetMode="External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cloudera.com/content/cloudera/en/products/cloudera-manager.html" TargetMode="Externa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wuzesheng@xiaomi.com" TargetMode="External"/><Relationship Id="rId3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XiaoMi/minos" TargetMode="External"/><Relationship Id="rId3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Relationship Id="rId3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opentsdb.net/" TargetMode="External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supervisord.org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/>
              <a:t>手把手教你玩转小米</a:t>
            </a:r>
            <a:r>
              <a:rPr lang="en-US" altLang="zh-CN" dirty="0" smtClean="0"/>
              <a:t>MINOS</a:t>
            </a:r>
            <a:endParaRPr lang="en-US" dirty="0"/>
          </a:p>
        </p:txBody>
      </p:sp>
      <p:pic>
        <p:nvPicPr>
          <p:cNvPr id="5" name="Picture 4" descr="mino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6742" y="0"/>
            <a:ext cx="2567258" cy="1016000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 smtClean="0"/>
              <a:t>小米科技</a:t>
            </a:r>
            <a:r>
              <a:rPr lang="zh-CN" altLang="zh-CN" dirty="0"/>
              <a:t> </a:t>
            </a:r>
            <a:r>
              <a:rPr lang="zh-CN" altLang="en-US" dirty="0" smtClean="0"/>
              <a:t>武泽胜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20128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Minos</a:t>
            </a:r>
            <a:r>
              <a:rPr lang="zh-CN" altLang="en-US" dirty="0" smtClean="0"/>
              <a:t>组件</a:t>
            </a:r>
            <a:endParaRPr lang="en-US" dirty="0"/>
          </a:p>
        </p:txBody>
      </p:sp>
      <p:pic>
        <p:nvPicPr>
          <p:cNvPr id="5" name="Picture 4" descr="mino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6742" y="0"/>
            <a:ext cx="2567258" cy="1016000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221620"/>
            <a:ext cx="8229600" cy="4904544"/>
          </a:xfrm>
        </p:spPr>
        <p:txBody>
          <a:bodyPr/>
          <a:lstStyle/>
          <a:p>
            <a:r>
              <a:rPr lang="en-US" altLang="zh-CN" dirty="0" smtClean="0"/>
              <a:t>Owl</a:t>
            </a:r>
            <a:r>
              <a:rPr lang="zh-CN" altLang="en-US" dirty="0" smtClean="0"/>
              <a:t>架构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8728" y="1817035"/>
            <a:ext cx="5726545" cy="4941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5780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/>
          </a:p>
          <a:p>
            <a:pPr marL="0" indent="0" algn="ctr">
              <a:buNone/>
            </a:pPr>
            <a:r>
              <a:rPr lang="en-US" altLang="zh-CN" sz="4800" dirty="0" smtClean="0"/>
              <a:t>Part 3: </a:t>
            </a:r>
            <a:r>
              <a:rPr lang="zh-CN" altLang="en-US" sz="4800" dirty="0" smtClean="0"/>
              <a:t>实践篇</a:t>
            </a:r>
            <a:endParaRPr lang="en-US" sz="4800" dirty="0"/>
          </a:p>
        </p:txBody>
      </p:sp>
      <p:pic>
        <p:nvPicPr>
          <p:cNvPr id="4" name="Picture 3" descr="mino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6742" y="0"/>
            <a:ext cx="2567258" cy="10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9972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6838"/>
            <a:ext cx="8229600" cy="1143000"/>
          </a:xfrm>
        </p:spPr>
        <p:txBody>
          <a:bodyPr/>
          <a:lstStyle/>
          <a:p>
            <a:pPr algn="l"/>
            <a:r>
              <a:rPr lang="zh-CN" altLang="en-US" dirty="0" smtClean="0"/>
              <a:t>布署</a:t>
            </a:r>
            <a:r>
              <a:rPr lang="en-US" altLang="zh-CN" dirty="0"/>
              <a:t>T</a:t>
            </a:r>
            <a:r>
              <a:rPr lang="en-US" altLang="zh-CN" dirty="0" smtClean="0"/>
              <a:t>ank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16000"/>
            <a:ext cx="8229600" cy="5110163"/>
          </a:xfrm>
        </p:spPr>
        <p:txBody>
          <a:bodyPr/>
          <a:lstStyle/>
          <a:p>
            <a:r>
              <a:rPr lang="en-US" dirty="0" smtClean="0"/>
              <a:t>Prerequisites</a:t>
            </a:r>
          </a:p>
          <a:p>
            <a:pPr lvl="1"/>
            <a:r>
              <a:rPr lang="en-US" sz="2000" dirty="0"/>
              <a:t>Python </a:t>
            </a:r>
            <a:r>
              <a:rPr lang="en-US" sz="2000" dirty="0" smtClean="0"/>
              <a:t>2.7 </a:t>
            </a:r>
            <a:r>
              <a:rPr lang="en-US" sz="2000" dirty="0" smtClean="0">
                <a:hlinkClick r:id="rId2"/>
              </a:rPr>
              <a:t>http</a:t>
            </a:r>
            <a:r>
              <a:rPr lang="en-US" sz="2000" dirty="0">
                <a:hlinkClick r:id="rId2"/>
              </a:rPr>
              <a:t>://www.python.org/getit</a:t>
            </a:r>
            <a:r>
              <a:rPr lang="en-US" sz="2000" dirty="0" smtClean="0">
                <a:hlinkClick r:id="rId2"/>
              </a:rPr>
              <a:t>/</a:t>
            </a:r>
            <a:endParaRPr lang="en-US" sz="2000" dirty="0" smtClean="0"/>
          </a:p>
          <a:p>
            <a:pPr lvl="1"/>
            <a:r>
              <a:rPr lang="en-US" sz="2000" dirty="0" err="1"/>
              <a:t>Django</a:t>
            </a:r>
            <a:r>
              <a:rPr lang="en-US" sz="2000" dirty="0"/>
              <a:t> </a:t>
            </a:r>
            <a:r>
              <a:rPr lang="en-US" sz="2000" dirty="0" smtClean="0"/>
              <a:t>1.5 </a:t>
            </a:r>
            <a:r>
              <a:rPr lang="en-US" sz="2000" dirty="0" smtClean="0">
                <a:hlinkClick r:id="rId3"/>
              </a:rPr>
              <a:t>https</a:t>
            </a:r>
            <a:r>
              <a:rPr lang="en-US" sz="2000" dirty="0">
                <a:hlinkClick r:id="rId3"/>
              </a:rPr>
              <a:t>://www.djangoproject.com/download</a:t>
            </a:r>
            <a:r>
              <a:rPr lang="en-US" sz="2000" dirty="0" smtClean="0">
                <a:hlinkClick r:id="rId3"/>
              </a:rPr>
              <a:t>/</a:t>
            </a:r>
            <a:endParaRPr lang="en-US" sz="2000" dirty="0" smtClean="0"/>
          </a:p>
          <a:p>
            <a:pPr marL="342900" lvl="1" indent="-342900">
              <a:buFont typeface="Arial"/>
              <a:buChar char="•"/>
            </a:pPr>
            <a:r>
              <a:rPr lang="en-US" sz="3200" dirty="0"/>
              <a:t>Install </a:t>
            </a:r>
            <a:r>
              <a:rPr lang="en-US" sz="3200" dirty="0" smtClean="0"/>
              <a:t>Tank</a:t>
            </a:r>
          </a:p>
          <a:p>
            <a:pPr lvl="1"/>
            <a:r>
              <a:rPr lang="en-US" sz="2000" dirty="0" err="1"/>
              <a:t>git</a:t>
            </a:r>
            <a:r>
              <a:rPr lang="en-US" sz="2000" dirty="0"/>
              <a:t> clone </a:t>
            </a:r>
            <a:r>
              <a:rPr lang="en-US" sz="2000" dirty="0">
                <a:hlinkClick r:id="rId4"/>
              </a:rPr>
              <a:t>https://github.com/XiaoMi/</a:t>
            </a:r>
            <a:r>
              <a:rPr lang="en-US" sz="2000" dirty="0" smtClean="0">
                <a:hlinkClick r:id="rId4"/>
              </a:rPr>
              <a:t>minos.git</a:t>
            </a:r>
            <a:endParaRPr lang="en-US" sz="2000" dirty="0" smtClean="0"/>
          </a:p>
          <a:p>
            <a:pPr lvl="1"/>
            <a:endParaRPr lang="en-US" sz="2000" dirty="0" smtClean="0"/>
          </a:p>
          <a:p>
            <a:pPr lvl="1"/>
            <a:endParaRPr lang="en-US" sz="2000" dirty="0"/>
          </a:p>
          <a:p>
            <a:pPr marL="342900" lvl="1" indent="-342900">
              <a:buFont typeface="Arial"/>
              <a:buChar char="•"/>
            </a:pPr>
            <a:endParaRPr lang="en-US" sz="3200" dirty="0"/>
          </a:p>
          <a:p>
            <a:pPr marL="0" lvl="1" indent="0">
              <a:buNone/>
            </a:pPr>
            <a:endParaRPr lang="en-US" sz="3200" dirty="0"/>
          </a:p>
          <a:p>
            <a:pPr marL="0" lvl="1" indent="0">
              <a:buNone/>
            </a:pPr>
            <a:endParaRPr lang="en-US" sz="3200" dirty="0" smtClean="0"/>
          </a:p>
          <a:p>
            <a:pPr marL="742950" lvl="2" indent="-342900"/>
            <a:endParaRPr lang="en-US" dirty="0"/>
          </a:p>
        </p:txBody>
      </p:sp>
      <p:pic>
        <p:nvPicPr>
          <p:cNvPr id="4" name="Picture 3" descr="minos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6742" y="0"/>
            <a:ext cx="2567258" cy="1016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" y="3464075"/>
            <a:ext cx="8420100" cy="154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378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2950995" y="4160762"/>
            <a:ext cx="2020147" cy="423333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>
              <a:ln>
                <a:solidFill>
                  <a:srgbClr val="000000"/>
                </a:solidFill>
              </a:ln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60338"/>
            <a:ext cx="8229600" cy="1143000"/>
          </a:xfrm>
        </p:spPr>
        <p:txBody>
          <a:bodyPr/>
          <a:lstStyle/>
          <a:p>
            <a:pPr algn="l"/>
            <a:r>
              <a:rPr lang="zh-CN" altLang="en-US" dirty="0" smtClean="0"/>
              <a:t>布署</a:t>
            </a:r>
            <a:r>
              <a:rPr lang="en-US" altLang="zh-CN" dirty="0" smtClean="0"/>
              <a:t>Tank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00667"/>
            <a:ext cx="8229600" cy="5025496"/>
          </a:xfrm>
        </p:spPr>
        <p:txBody>
          <a:bodyPr/>
          <a:lstStyle/>
          <a:p>
            <a:r>
              <a:rPr lang="en-US" dirty="0" smtClean="0"/>
              <a:t>Run Tank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Tank Web</a:t>
            </a:r>
          </a:p>
          <a:p>
            <a:pPr marL="0" indent="0">
              <a:buNone/>
            </a:pPr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4" name="Picture 3" descr="mino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6742" y="0"/>
            <a:ext cx="2567258" cy="1016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25220"/>
            <a:ext cx="9144000" cy="141504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7300" y="3930650"/>
            <a:ext cx="6629400" cy="28321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950994" y="4160762"/>
            <a:ext cx="1899195" cy="423333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8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dirty="0"/>
              <a:t>布署</a:t>
            </a:r>
            <a:r>
              <a:rPr lang="en-US" altLang="zh-CN" dirty="0"/>
              <a:t>Supervisor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708525"/>
          </a:xfrm>
        </p:spPr>
        <p:txBody>
          <a:bodyPr>
            <a:normAutofit/>
          </a:bodyPr>
          <a:lstStyle/>
          <a:p>
            <a:r>
              <a:rPr lang="en-US" dirty="0"/>
              <a:t>Prerequisites</a:t>
            </a:r>
          </a:p>
          <a:p>
            <a:pPr lvl="1"/>
            <a:r>
              <a:rPr lang="en-US" sz="2200" dirty="0"/>
              <a:t> </a:t>
            </a:r>
            <a:r>
              <a:rPr lang="en-US" sz="2200" dirty="0" smtClean="0"/>
              <a:t>python </a:t>
            </a:r>
            <a:r>
              <a:rPr lang="en-US" sz="2200" dirty="0"/>
              <a:t>2.6 or later from </a:t>
            </a:r>
            <a:r>
              <a:rPr lang="en-US" sz="2200" dirty="0" smtClean="0">
                <a:hlinkClick r:id="rId2"/>
              </a:rPr>
              <a:t>http</a:t>
            </a:r>
            <a:r>
              <a:rPr lang="en-US" sz="2200" dirty="0">
                <a:hlinkClick r:id="rId2"/>
              </a:rPr>
              <a:t>://www.python.org/getit</a:t>
            </a:r>
            <a:r>
              <a:rPr lang="en-US" sz="2200" dirty="0" smtClean="0">
                <a:hlinkClick r:id="rId2"/>
              </a:rPr>
              <a:t>/</a:t>
            </a:r>
            <a:endParaRPr lang="en-US" sz="2200" dirty="0" smtClean="0"/>
          </a:p>
          <a:p>
            <a:pPr lvl="1"/>
            <a:r>
              <a:rPr lang="en-US" sz="2200" dirty="0" err="1" smtClean="0"/>
              <a:t>setuptools</a:t>
            </a:r>
            <a:r>
              <a:rPr lang="en-US" sz="2200" dirty="0" smtClean="0"/>
              <a:t> </a:t>
            </a:r>
            <a:r>
              <a:rPr lang="en-US" sz="2200" dirty="0"/>
              <a:t>(latest) from </a:t>
            </a:r>
            <a:r>
              <a:rPr lang="en-US" sz="2200" dirty="0" smtClean="0">
                <a:hlinkClick r:id="rId3"/>
              </a:rPr>
              <a:t>http</a:t>
            </a:r>
            <a:r>
              <a:rPr lang="en-US" sz="2200" dirty="0">
                <a:hlinkClick r:id="rId3"/>
              </a:rPr>
              <a:t>://pypi.python.org/pypi/</a:t>
            </a:r>
            <a:r>
              <a:rPr lang="en-US" sz="2200" dirty="0" smtClean="0">
                <a:hlinkClick r:id="rId3"/>
              </a:rPr>
              <a:t>setuptools</a:t>
            </a:r>
            <a:endParaRPr lang="en-US" sz="2200" dirty="0"/>
          </a:p>
          <a:p>
            <a:pPr lvl="1"/>
            <a:r>
              <a:rPr lang="en-US" sz="2200" dirty="0" smtClean="0"/>
              <a:t>meld3 </a:t>
            </a:r>
            <a:r>
              <a:rPr lang="en-US" sz="2200" dirty="0"/>
              <a:t>(latest) from </a:t>
            </a:r>
            <a:r>
              <a:rPr lang="en-US" sz="2200" dirty="0" smtClean="0">
                <a:hlinkClick r:id="rId4"/>
              </a:rPr>
              <a:t>http</a:t>
            </a:r>
            <a:r>
              <a:rPr lang="en-US" sz="2200" dirty="0">
                <a:hlinkClick r:id="rId4"/>
              </a:rPr>
              <a:t>://www.plope.com/software/meld3</a:t>
            </a:r>
            <a:r>
              <a:rPr lang="en-US" sz="2200" dirty="0" smtClean="0">
                <a:hlinkClick r:id="rId4"/>
              </a:rPr>
              <a:t>/</a:t>
            </a:r>
            <a:endParaRPr lang="en-US" sz="2200" dirty="0"/>
          </a:p>
          <a:p>
            <a:pPr lvl="1"/>
            <a:r>
              <a:rPr lang="en-US" sz="2200" dirty="0" err="1" smtClean="0"/>
              <a:t>elementtree</a:t>
            </a:r>
            <a:r>
              <a:rPr lang="en-US" sz="2200" dirty="0" smtClean="0"/>
              <a:t> </a:t>
            </a:r>
            <a:r>
              <a:rPr lang="en-US" sz="2200" dirty="0"/>
              <a:t>(latest) from </a:t>
            </a:r>
            <a:r>
              <a:rPr lang="en-US" sz="2200" dirty="0" smtClean="0">
                <a:hlinkClick r:id="rId5"/>
              </a:rPr>
              <a:t>http</a:t>
            </a:r>
            <a:r>
              <a:rPr lang="en-US" sz="2200" dirty="0">
                <a:hlinkClick r:id="rId5"/>
              </a:rPr>
              <a:t>://effbot.org/downloads#</a:t>
            </a:r>
            <a:r>
              <a:rPr lang="en-US" sz="2200" dirty="0" smtClean="0">
                <a:hlinkClick r:id="rId5"/>
              </a:rPr>
              <a:t>elementtree</a:t>
            </a:r>
            <a:endParaRPr lang="en-US" sz="2200" dirty="0"/>
          </a:p>
          <a:p>
            <a:pPr lvl="1"/>
            <a:r>
              <a:rPr lang="en-US" sz="2200" dirty="0" err="1" smtClean="0"/>
              <a:t>pexpect</a:t>
            </a:r>
            <a:r>
              <a:rPr lang="en-US" sz="2200" dirty="0" smtClean="0"/>
              <a:t> </a:t>
            </a:r>
            <a:r>
              <a:rPr lang="en-US" sz="2200" dirty="0"/>
              <a:t>(latest) from </a:t>
            </a:r>
            <a:r>
              <a:rPr lang="en-US" sz="2200" dirty="0" smtClean="0">
                <a:hlinkClick r:id="rId6"/>
              </a:rPr>
              <a:t>http</a:t>
            </a:r>
            <a:r>
              <a:rPr lang="en-US" sz="2200" dirty="0">
                <a:hlinkClick r:id="rId6"/>
              </a:rPr>
              <a:t>://www.noah.org/wiki/</a:t>
            </a:r>
            <a:r>
              <a:rPr lang="en-US" sz="2200" dirty="0" smtClean="0">
                <a:hlinkClick r:id="rId6"/>
              </a:rPr>
              <a:t>pexpect</a:t>
            </a:r>
            <a:endParaRPr lang="en-US" sz="2200" dirty="0" smtClean="0"/>
          </a:p>
        </p:txBody>
      </p:sp>
      <p:pic>
        <p:nvPicPr>
          <p:cNvPr id="4" name="Picture 3" descr="minos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6742" y="0"/>
            <a:ext cx="2567258" cy="10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9646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dirty="0" smtClean="0"/>
              <a:t>布署</a:t>
            </a:r>
            <a:r>
              <a:rPr lang="en-US" altLang="zh-CN" dirty="0" smtClean="0"/>
              <a:t>Supervisor</a:t>
            </a:r>
            <a:endParaRPr lang="en-US" dirty="0"/>
          </a:p>
        </p:txBody>
      </p:sp>
      <p:pic>
        <p:nvPicPr>
          <p:cNvPr id="5" name="Picture 4" descr="mino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6742" y="0"/>
            <a:ext cx="2567258" cy="1016000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708525"/>
          </a:xfrm>
        </p:spPr>
        <p:txBody>
          <a:bodyPr/>
          <a:lstStyle/>
          <a:p>
            <a:r>
              <a:rPr lang="zh-CN" altLang="en-US" dirty="0" smtClean="0"/>
              <a:t>目标机目录结构约定</a:t>
            </a:r>
            <a:endParaRPr lang="en-US" altLang="zh-CN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/app:  </a:t>
            </a:r>
            <a:r>
              <a:rPr lang="zh-CN" altLang="en-US" dirty="0" smtClean="0"/>
              <a:t>应用程序安装目录</a:t>
            </a:r>
            <a:r>
              <a:rPr lang="en-US" altLang="zh-CN" dirty="0" smtClean="0"/>
              <a:t>(supervisor, </a:t>
            </a:r>
            <a:r>
              <a:rPr lang="en-US" altLang="zh-CN" dirty="0" err="1" smtClean="0"/>
              <a:t>zk</a:t>
            </a:r>
            <a:r>
              <a:rPr lang="en-US" altLang="zh-CN" dirty="0" smtClean="0"/>
              <a:t>, </a:t>
            </a:r>
            <a:r>
              <a:rPr lang="en-US" altLang="zh-CN" dirty="0" err="1" smtClean="0"/>
              <a:t>hdfs</a:t>
            </a:r>
            <a:r>
              <a:rPr lang="en-US" altLang="zh-CN" dirty="0" smtClean="0"/>
              <a:t>…)</a:t>
            </a:r>
            <a:endParaRPr lang="en-US" dirty="0" smtClean="0"/>
          </a:p>
          <a:p>
            <a:pPr lvl="1"/>
            <a:r>
              <a:rPr lang="en-US" dirty="0" smtClean="0"/>
              <a:t>/data: </a:t>
            </a:r>
            <a:r>
              <a:rPr lang="zh-CN" altLang="en-US" dirty="0" smtClean="0"/>
              <a:t>数据目录</a:t>
            </a:r>
            <a:r>
              <a:rPr lang="en-US" altLang="zh-CN" dirty="0" smtClean="0"/>
              <a:t>(</a:t>
            </a:r>
            <a:r>
              <a:rPr lang="zh-CN" altLang="en-US" dirty="0" smtClean="0"/>
              <a:t>可以有多个</a:t>
            </a:r>
            <a:r>
              <a:rPr lang="en-US" altLang="zh-CN" dirty="0" smtClean="0"/>
              <a:t>)</a:t>
            </a:r>
            <a:endParaRPr lang="en-US" dirty="0" smtClean="0"/>
          </a:p>
          <a:p>
            <a:pPr lvl="1"/>
            <a:r>
              <a:rPr lang="en-US" dirty="0" smtClean="0"/>
              <a:t>/log:</a:t>
            </a:r>
            <a:r>
              <a:rPr lang="zh-CN" altLang="en-US" dirty="0" smtClean="0"/>
              <a:t> 本地</a:t>
            </a:r>
            <a:r>
              <a:rPr lang="en-US" altLang="zh-CN" dirty="0" smtClean="0"/>
              <a:t>log</a:t>
            </a:r>
            <a:r>
              <a:rPr lang="zh-CN" altLang="en-US" dirty="0" smtClean="0"/>
              <a:t>目录</a:t>
            </a:r>
            <a:endParaRPr lang="en-US" dirty="0" smtClean="0"/>
          </a:p>
          <a:p>
            <a:pPr lvl="1"/>
            <a:r>
              <a:rPr lang="en-US" dirty="0" smtClean="0"/>
              <a:t>/packages:</a:t>
            </a:r>
            <a:r>
              <a:rPr lang="zh-CN" altLang="en-US" dirty="0" smtClean="0"/>
              <a:t> 本地</a:t>
            </a:r>
            <a:r>
              <a:rPr lang="en-US" altLang="zh-CN" dirty="0" smtClean="0"/>
              <a:t>package</a:t>
            </a:r>
            <a:r>
              <a:rPr lang="zh-CN" altLang="en-US" dirty="0" smtClean="0"/>
              <a:t>目录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800" y="2114550"/>
            <a:ext cx="5562600" cy="1308100"/>
          </a:xfrm>
          <a:prstGeom prst="rect">
            <a:avLst/>
          </a:prstGeom>
        </p:spPr>
      </p:pic>
      <p:sp>
        <p:nvSpPr>
          <p:cNvPr id="12" name="Cloud 11"/>
          <p:cNvSpPr/>
          <p:nvPr/>
        </p:nvSpPr>
        <p:spPr>
          <a:xfrm>
            <a:off x="7329471" y="1463282"/>
            <a:ext cx="1500053" cy="822960"/>
          </a:xfrm>
          <a:prstGeom prst="cloud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altLang="zh-CN" sz="1200" b="1" dirty="0" smtClean="0">
                <a:solidFill>
                  <a:srgbClr val="FF0000"/>
                </a:solidFill>
              </a:rPr>
              <a:t>Tips: </a:t>
            </a:r>
            <a:r>
              <a:rPr lang="zh-CN" altLang="en-US" sz="1200" b="1" dirty="0" smtClean="0">
                <a:solidFill>
                  <a:srgbClr val="FF0000"/>
                </a:solidFill>
              </a:rPr>
              <a:t>目录需要提前创建好</a:t>
            </a:r>
            <a:r>
              <a:rPr lang="en-US" altLang="zh-CN" sz="1200" b="1" dirty="0" smtClean="0">
                <a:solidFill>
                  <a:srgbClr val="FF0000"/>
                </a:solidFill>
              </a:rPr>
              <a:t>!</a:t>
            </a:r>
            <a:endParaRPr lang="en-US" sz="1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55278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dirty="0" smtClean="0"/>
              <a:t>布署</a:t>
            </a:r>
            <a:r>
              <a:rPr lang="en-US" altLang="zh-CN" dirty="0"/>
              <a:t>S</a:t>
            </a:r>
            <a:r>
              <a:rPr lang="en-US" altLang="zh-CN" dirty="0" smtClean="0"/>
              <a:t>upervisor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708525"/>
          </a:xfrm>
        </p:spPr>
        <p:txBody>
          <a:bodyPr/>
          <a:lstStyle/>
          <a:p>
            <a:r>
              <a:rPr lang="zh-CN" altLang="en-US" dirty="0" smtClean="0"/>
              <a:t>配置</a:t>
            </a:r>
            <a:r>
              <a:rPr lang="en-US" altLang="zh-CN" dirty="0"/>
              <a:t>S</a:t>
            </a:r>
            <a:r>
              <a:rPr lang="en-US" altLang="zh-CN" dirty="0" smtClean="0"/>
              <a:t>upervisor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 smtClean="0"/>
          </a:p>
        </p:txBody>
      </p:sp>
      <p:pic>
        <p:nvPicPr>
          <p:cNvPr id="4" name="Picture 3" descr="mino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6742" y="0"/>
            <a:ext cx="2567258" cy="1016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6825" y="2044700"/>
            <a:ext cx="6083300" cy="4699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0500" y="2679700"/>
            <a:ext cx="6210300" cy="36957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4692951" y="3365714"/>
            <a:ext cx="22376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>
                <a:solidFill>
                  <a:schemeClr val="bg1"/>
                </a:solidFill>
              </a:rPr>
              <a:t>目标机用户名、密码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160762" y="4411524"/>
            <a:ext cx="10567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FFFF"/>
                </a:solidFill>
              </a:rPr>
              <a:t>App</a:t>
            </a:r>
            <a:r>
              <a:rPr lang="zh-CN" altLang="en-US" sz="1200" dirty="0" smtClean="0">
                <a:solidFill>
                  <a:srgbClr val="FFFFFF"/>
                </a:solidFill>
              </a:rPr>
              <a:t>安装目录</a:t>
            </a:r>
            <a:endParaRPr lang="en-US" sz="1200" dirty="0">
              <a:solidFill>
                <a:srgbClr val="FFFFFF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378475" y="5092095"/>
            <a:ext cx="36043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>
                <a:solidFill>
                  <a:srgbClr val="FFFFFF"/>
                </a:solidFill>
              </a:rPr>
              <a:t>数据目录</a:t>
            </a:r>
            <a:r>
              <a:rPr lang="en-US" altLang="zh-CN" sz="1200" dirty="0" smtClean="0">
                <a:solidFill>
                  <a:srgbClr val="FFFFFF"/>
                </a:solidFill>
              </a:rPr>
              <a:t>(</a:t>
            </a:r>
            <a:r>
              <a:rPr lang="zh-CN" altLang="en-US" sz="1200" dirty="0" smtClean="0">
                <a:solidFill>
                  <a:srgbClr val="FFFFFF"/>
                </a:solidFill>
              </a:rPr>
              <a:t>可以有多个，用</a:t>
            </a:r>
            <a:r>
              <a:rPr lang="en-US" altLang="zh-CN" sz="1200" dirty="0" smtClean="0">
                <a:solidFill>
                  <a:srgbClr val="FFFFFF"/>
                </a:solidFill>
              </a:rPr>
              <a:t>’,’</a:t>
            </a:r>
            <a:r>
              <a:rPr lang="zh-CN" altLang="en-US" sz="1200" dirty="0" smtClean="0">
                <a:solidFill>
                  <a:srgbClr val="FFFFFF"/>
                </a:solidFill>
              </a:rPr>
              <a:t>分隔</a:t>
            </a:r>
            <a:r>
              <a:rPr lang="en-US" altLang="zh-CN" sz="1200" dirty="0" smtClean="0">
                <a:solidFill>
                  <a:srgbClr val="FFFFFF"/>
                </a:solidFill>
              </a:rPr>
              <a:t>)</a:t>
            </a:r>
            <a:endParaRPr lang="en-US" sz="1200" dirty="0">
              <a:solidFill>
                <a:srgbClr val="FFFFFF"/>
              </a:solidFill>
            </a:endParaRPr>
          </a:p>
        </p:txBody>
      </p:sp>
      <p:sp>
        <p:nvSpPr>
          <p:cNvPr id="21" name="Cloud 20"/>
          <p:cNvSpPr/>
          <p:nvPr/>
        </p:nvSpPr>
        <p:spPr>
          <a:xfrm>
            <a:off x="6930570" y="1463282"/>
            <a:ext cx="2165047" cy="1051318"/>
          </a:xfrm>
          <a:prstGeom prst="cloud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altLang="zh-CN" sz="1200" b="1" dirty="0" smtClean="0">
                <a:solidFill>
                  <a:srgbClr val="FF0000"/>
                </a:solidFill>
              </a:rPr>
              <a:t>Tips: </a:t>
            </a:r>
            <a:r>
              <a:rPr lang="zh-CN" altLang="en-US" sz="1200" b="1" dirty="0" smtClean="0">
                <a:solidFill>
                  <a:srgbClr val="FF0000"/>
                </a:solidFill>
              </a:rPr>
              <a:t>不同类型的机器，可以通过增加</a:t>
            </a:r>
            <a:r>
              <a:rPr lang="en-US" altLang="zh-CN" sz="1200" b="1" dirty="0" smtClean="0">
                <a:solidFill>
                  <a:srgbClr val="FF0000"/>
                </a:solidFill>
              </a:rPr>
              <a:t>group</a:t>
            </a:r>
            <a:r>
              <a:rPr lang="zh-CN" altLang="en-US" sz="1200" b="1" dirty="0" smtClean="0">
                <a:solidFill>
                  <a:srgbClr val="FF0000"/>
                </a:solidFill>
              </a:rPr>
              <a:t>来支持，比如</a:t>
            </a:r>
            <a:r>
              <a:rPr lang="en-US" altLang="zh-CN" sz="1200" b="1" dirty="0" smtClean="0">
                <a:solidFill>
                  <a:srgbClr val="FF0000"/>
                </a:solidFill>
              </a:rPr>
              <a:t>group_2…</a:t>
            </a:r>
            <a:endParaRPr lang="en-US" sz="1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7910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dirty="0" smtClean="0"/>
              <a:t>布署</a:t>
            </a:r>
            <a:r>
              <a:rPr lang="en-US" altLang="zh-CN" dirty="0" smtClean="0"/>
              <a:t>Supervisor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708525"/>
          </a:xfrm>
        </p:spPr>
        <p:txBody>
          <a:bodyPr/>
          <a:lstStyle/>
          <a:p>
            <a:r>
              <a:rPr lang="zh-CN" altLang="en-US" dirty="0" smtClean="0"/>
              <a:t>配置</a:t>
            </a:r>
            <a:r>
              <a:rPr lang="en-US" altLang="zh-CN" dirty="0"/>
              <a:t>S</a:t>
            </a:r>
            <a:r>
              <a:rPr lang="en-US" altLang="zh-CN" dirty="0" smtClean="0"/>
              <a:t>upervisor</a:t>
            </a:r>
            <a:endParaRPr lang="en-US" altLang="zh-CN" dirty="0"/>
          </a:p>
        </p:txBody>
      </p:sp>
      <p:pic>
        <p:nvPicPr>
          <p:cNvPr id="4" name="Picture 3" descr="mino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6742" y="0"/>
            <a:ext cx="2567258" cy="1016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8000" y="2082800"/>
            <a:ext cx="5588000" cy="457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2730500"/>
            <a:ext cx="8420100" cy="41275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28132" y="5738593"/>
            <a:ext cx="30697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>
                <a:solidFill>
                  <a:srgbClr val="FF0000"/>
                </a:solidFill>
              </a:rPr>
              <a:t>Supervisor webserver</a:t>
            </a:r>
            <a:r>
              <a:rPr lang="zh-CN" altLang="en-US" sz="1200" dirty="0" smtClean="0">
                <a:solidFill>
                  <a:srgbClr val="FF0000"/>
                </a:solidFill>
              </a:rPr>
              <a:t>用户名、密码及</a:t>
            </a:r>
            <a:r>
              <a:rPr lang="en-US" altLang="zh-CN" sz="1200" dirty="0" err="1" smtClean="0">
                <a:solidFill>
                  <a:srgbClr val="FF0000"/>
                </a:solidFill>
              </a:rPr>
              <a:t>ip</a:t>
            </a:r>
            <a:r>
              <a:rPr lang="en-US" altLang="zh-CN" sz="1200" dirty="0" smtClean="0">
                <a:solidFill>
                  <a:srgbClr val="FF0000"/>
                </a:solidFill>
              </a:rPr>
              <a:t>/port</a:t>
            </a:r>
            <a:endParaRPr lang="en-US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35476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dirty="0"/>
              <a:t>布署</a:t>
            </a:r>
            <a:r>
              <a:rPr lang="en-US" altLang="zh-CN" dirty="0"/>
              <a:t>Supervisor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44600"/>
            <a:ext cx="8229600" cy="4881563"/>
          </a:xfrm>
        </p:spPr>
        <p:txBody>
          <a:bodyPr/>
          <a:lstStyle/>
          <a:p>
            <a:r>
              <a:rPr lang="zh-CN" altLang="en-US" dirty="0" smtClean="0"/>
              <a:t>布署</a:t>
            </a:r>
            <a:r>
              <a:rPr lang="en-US" altLang="zh-CN" dirty="0" smtClean="0"/>
              <a:t>/</a:t>
            </a:r>
            <a:r>
              <a:rPr lang="zh-CN" altLang="en-US" dirty="0" smtClean="0"/>
              <a:t>启动</a:t>
            </a:r>
            <a:r>
              <a:rPr lang="en-US" altLang="zh-CN" dirty="0"/>
              <a:t>S</a:t>
            </a:r>
            <a:r>
              <a:rPr lang="en-US" altLang="zh-CN" dirty="0" smtClean="0"/>
              <a:t>upervisor</a:t>
            </a:r>
            <a:endParaRPr lang="en-US" dirty="0"/>
          </a:p>
        </p:txBody>
      </p:sp>
      <p:pic>
        <p:nvPicPr>
          <p:cNvPr id="4" name="Picture 3" descr="mino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6742" y="0"/>
            <a:ext cx="2567258" cy="1016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05000"/>
            <a:ext cx="9144000" cy="4766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872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dirty="0" smtClean="0"/>
              <a:t>布署</a:t>
            </a:r>
            <a:r>
              <a:rPr lang="en-US" altLang="zh-CN" dirty="0" smtClean="0"/>
              <a:t>Supervisor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708525"/>
          </a:xfrm>
        </p:spPr>
        <p:txBody>
          <a:bodyPr/>
          <a:lstStyle/>
          <a:p>
            <a:r>
              <a:rPr lang="zh-CN" altLang="en-US" dirty="0" smtClean="0"/>
              <a:t>查看</a:t>
            </a:r>
            <a:r>
              <a:rPr lang="en-US" altLang="zh-CN" dirty="0"/>
              <a:t>S</a:t>
            </a:r>
            <a:r>
              <a:rPr lang="en-US" altLang="zh-CN" dirty="0" smtClean="0"/>
              <a:t>upervisor</a:t>
            </a:r>
            <a:r>
              <a:rPr lang="zh-CN" altLang="en-US" dirty="0" smtClean="0"/>
              <a:t> </a:t>
            </a:r>
            <a:r>
              <a:rPr lang="en-US" altLang="zh-CN" dirty="0" smtClean="0"/>
              <a:t>Web</a:t>
            </a:r>
            <a:endParaRPr lang="en-US" dirty="0"/>
          </a:p>
        </p:txBody>
      </p:sp>
      <p:pic>
        <p:nvPicPr>
          <p:cNvPr id="4" name="Picture 3" descr="mino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6742" y="0"/>
            <a:ext cx="2567258" cy="1016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2100" y="1981200"/>
            <a:ext cx="6019800" cy="2463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673600"/>
            <a:ext cx="9144000" cy="2005124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764727" y="3193143"/>
            <a:ext cx="1899195" cy="749905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716347" y="2716591"/>
            <a:ext cx="2375748" cy="283028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3065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altLang="zh-CN" dirty="0" smtClean="0"/>
              <a:t>Minos</a:t>
            </a:r>
            <a:r>
              <a:rPr lang="zh-CN" altLang="en-US" dirty="0" smtClean="0"/>
              <a:t>简介</a:t>
            </a:r>
            <a:endParaRPr lang="en-US" altLang="zh-CN" dirty="0" smtClean="0"/>
          </a:p>
          <a:p>
            <a:r>
              <a:rPr lang="zh-CN" altLang="en-US" dirty="0" smtClean="0"/>
              <a:t>原理篇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Minos</a:t>
            </a:r>
            <a:r>
              <a:rPr lang="zh-CN" altLang="en-US" dirty="0" smtClean="0"/>
              <a:t>架构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Minos</a:t>
            </a:r>
            <a:r>
              <a:rPr lang="zh-CN" altLang="en-US" dirty="0" smtClean="0"/>
              <a:t>组件介绍</a:t>
            </a:r>
            <a:endParaRPr lang="en-US" altLang="zh-CN" dirty="0" smtClean="0"/>
          </a:p>
          <a:p>
            <a:r>
              <a:rPr lang="zh-CN" altLang="en-US" dirty="0" smtClean="0"/>
              <a:t>实践篇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布署</a:t>
            </a:r>
            <a:r>
              <a:rPr lang="en-US" altLang="zh-CN" dirty="0"/>
              <a:t>T</a:t>
            </a:r>
            <a:r>
              <a:rPr lang="en-US" altLang="zh-CN" dirty="0" smtClean="0"/>
              <a:t>ank</a:t>
            </a:r>
          </a:p>
          <a:p>
            <a:pPr lvl="1"/>
            <a:r>
              <a:rPr lang="zh-CN" altLang="en-US" dirty="0" smtClean="0"/>
              <a:t>布署</a:t>
            </a:r>
            <a:r>
              <a:rPr lang="en-US" altLang="zh-CN" dirty="0" smtClean="0"/>
              <a:t>Supervisor</a:t>
            </a:r>
          </a:p>
          <a:p>
            <a:pPr lvl="1"/>
            <a:r>
              <a:rPr lang="zh-CN" altLang="en-US" dirty="0" smtClean="0"/>
              <a:t>集群布署准备</a:t>
            </a:r>
            <a:endParaRPr lang="en-US" altLang="zh-CN" dirty="0"/>
          </a:p>
          <a:p>
            <a:pPr lvl="1"/>
            <a:r>
              <a:rPr lang="zh-CN" altLang="en-US" dirty="0"/>
              <a:t>布</a:t>
            </a:r>
            <a:r>
              <a:rPr lang="zh-CN" altLang="en-US" dirty="0" smtClean="0"/>
              <a:t>署</a:t>
            </a:r>
            <a:r>
              <a:rPr lang="en-US" altLang="zh-CN" dirty="0"/>
              <a:t>Z</a:t>
            </a:r>
            <a:r>
              <a:rPr lang="en-US" altLang="zh-CN" dirty="0" smtClean="0"/>
              <a:t>ookeeper</a:t>
            </a:r>
            <a:endParaRPr lang="en-US" altLang="zh-CN" dirty="0"/>
          </a:p>
          <a:p>
            <a:pPr lvl="1"/>
            <a:r>
              <a:rPr lang="zh-CN" altLang="en-US" dirty="0" smtClean="0"/>
              <a:t>布署</a:t>
            </a:r>
            <a:r>
              <a:rPr lang="en-US" altLang="zh-CN" dirty="0" smtClean="0"/>
              <a:t>HDFS</a:t>
            </a:r>
          </a:p>
          <a:p>
            <a:pPr lvl="1"/>
            <a:r>
              <a:rPr lang="zh-CN" altLang="en-US" dirty="0" smtClean="0"/>
              <a:t>布署</a:t>
            </a:r>
            <a:r>
              <a:rPr lang="en-US" altLang="zh-CN" dirty="0" smtClean="0"/>
              <a:t>HBase</a:t>
            </a:r>
          </a:p>
          <a:p>
            <a:pPr lvl="1"/>
            <a:r>
              <a:rPr lang="zh-CN" altLang="en-US" dirty="0"/>
              <a:t>布署</a:t>
            </a:r>
            <a:r>
              <a:rPr lang="en-US" altLang="zh-CN" dirty="0" smtClean="0"/>
              <a:t>Owl</a:t>
            </a:r>
          </a:p>
          <a:p>
            <a:r>
              <a:rPr lang="en-US" altLang="zh-CN" dirty="0" smtClean="0"/>
              <a:t>Minos Future</a:t>
            </a:r>
          </a:p>
          <a:p>
            <a:pPr marL="457200" lvl="1" indent="0">
              <a:buNone/>
            </a:pPr>
            <a:endParaRPr lang="en-US" altLang="zh-CN" dirty="0" smtClean="0"/>
          </a:p>
        </p:txBody>
      </p:sp>
      <p:pic>
        <p:nvPicPr>
          <p:cNvPr id="4" name="Picture 3" descr="mino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6742" y="0"/>
            <a:ext cx="2567258" cy="10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2886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4300"/>
            <a:ext cx="8229600" cy="901700"/>
          </a:xfrm>
        </p:spPr>
        <p:txBody>
          <a:bodyPr/>
          <a:lstStyle/>
          <a:p>
            <a:pPr algn="l"/>
            <a:r>
              <a:rPr lang="zh-CN" altLang="en-US" dirty="0" smtClean="0"/>
              <a:t>集群布署准备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74700"/>
            <a:ext cx="8229600" cy="5351463"/>
          </a:xfrm>
        </p:spPr>
        <p:txBody>
          <a:bodyPr/>
          <a:lstStyle/>
          <a:p>
            <a:r>
              <a:rPr lang="zh-CN" altLang="en-US" dirty="0" smtClean="0"/>
              <a:t>基本约定</a:t>
            </a:r>
            <a:r>
              <a:rPr lang="en-US" dirty="0" smtClean="0"/>
              <a:t>:</a:t>
            </a:r>
          </a:p>
          <a:p>
            <a:pPr lvl="1"/>
            <a:r>
              <a:rPr lang="zh-CN" altLang="en-US" dirty="0" smtClean="0"/>
              <a:t>集群命名：</a:t>
            </a:r>
            <a:endParaRPr lang="en-US" dirty="0" smtClean="0"/>
          </a:p>
          <a:p>
            <a:pPr lvl="2"/>
            <a:r>
              <a:rPr lang="zh-CN" altLang="en-US" sz="1600" dirty="0" smtClean="0"/>
              <a:t>集群类型</a:t>
            </a:r>
            <a:r>
              <a:rPr lang="en-US" altLang="zh-CN" sz="1600" dirty="0"/>
              <a:t>: serving -&gt; </a:t>
            </a:r>
            <a:r>
              <a:rPr lang="en-US" altLang="zh-CN" sz="1600" dirty="0" err="1"/>
              <a:t>srv</a:t>
            </a:r>
            <a:r>
              <a:rPr lang="en-US" altLang="zh-CN" sz="1600" dirty="0"/>
              <a:t>, processing -&gt; </a:t>
            </a:r>
            <a:r>
              <a:rPr lang="en-US" altLang="zh-CN" sz="1600" dirty="0" err="1"/>
              <a:t>prc</a:t>
            </a:r>
            <a:r>
              <a:rPr lang="en-US" altLang="zh-CN" sz="1600" dirty="0"/>
              <a:t>, testing -&gt; </a:t>
            </a:r>
            <a:r>
              <a:rPr lang="en-US" altLang="zh-CN" sz="1600" dirty="0" err="1" smtClean="0"/>
              <a:t>tst</a:t>
            </a:r>
            <a:endParaRPr lang="en-US" altLang="zh-CN" sz="1600" dirty="0" smtClean="0"/>
          </a:p>
          <a:p>
            <a:pPr lvl="2"/>
            <a:r>
              <a:rPr lang="en-US" sz="1600" dirty="0" smtClean="0"/>
              <a:t>Zookeeper cluster: </a:t>
            </a:r>
            <a:r>
              <a:rPr lang="en-US" sz="1600" dirty="0" err="1" smtClean="0"/>
              <a:t>dptst</a:t>
            </a:r>
            <a:r>
              <a:rPr lang="en-US" sz="1600" dirty="0" smtClean="0"/>
              <a:t> (</a:t>
            </a:r>
            <a:r>
              <a:rPr lang="en-US" sz="1600" dirty="0" err="1" smtClean="0"/>
              <a:t>idc</a:t>
            </a:r>
            <a:r>
              <a:rPr lang="en-US" sz="1600" dirty="0" smtClean="0"/>
              <a:t> + type)</a:t>
            </a:r>
          </a:p>
          <a:p>
            <a:pPr lvl="2"/>
            <a:r>
              <a:rPr lang="en-US" sz="1600" dirty="0" smtClean="0"/>
              <a:t>Other cluster: </a:t>
            </a:r>
            <a:r>
              <a:rPr lang="en-US" sz="1600" dirty="0" err="1" smtClean="0"/>
              <a:t>dptst</a:t>
            </a:r>
            <a:r>
              <a:rPr lang="en-US" sz="1600" dirty="0" smtClean="0"/>
              <a:t>-example (</a:t>
            </a:r>
            <a:r>
              <a:rPr lang="en-US" sz="1600" dirty="0" err="1" smtClean="0"/>
              <a:t>zk</a:t>
            </a:r>
            <a:r>
              <a:rPr lang="en-US" sz="1600" dirty="0" smtClean="0"/>
              <a:t> + business)</a:t>
            </a:r>
          </a:p>
          <a:p>
            <a:pPr lvl="1"/>
            <a:r>
              <a:rPr lang="zh-CN" altLang="en-US" dirty="0"/>
              <a:t>配置文件命名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pPr lvl="2"/>
            <a:r>
              <a:rPr lang="en-US" altLang="zh-CN" sz="1600" dirty="0"/>
              <a:t>zookeeper</a:t>
            </a:r>
            <a:r>
              <a:rPr lang="en-US" altLang="zh-CN" sz="1600" dirty="0" smtClean="0"/>
              <a:t>-</a:t>
            </a:r>
            <a:r>
              <a:rPr lang="en-US" altLang="zh-CN" sz="1600" dirty="0" err="1" smtClean="0"/>
              <a:t>dptst.cfg</a:t>
            </a:r>
            <a:endParaRPr lang="en-US" altLang="zh-CN" sz="1600" dirty="0"/>
          </a:p>
          <a:p>
            <a:pPr lvl="2"/>
            <a:r>
              <a:rPr lang="en-US" sz="1600" dirty="0" err="1"/>
              <a:t>hdfs</a:t>
            </a:r>
            <a:r>
              <a:rPr lang="en-US" sz="1600" dirty="0" err="1" smtClean="0"/>
              <a:t>-dptst</a:t>
            </a:r>
            <a:r>
              <a:rPr lang="en-US" sz="1600" dirty="0" err="1"/>
              <a:t>-</a:t>
            </a:r>
            <a:r>
              <a:rPr lang="en-US" sz="1600" dirty="0" err="1" smtClean="0"/>
              <a:t>miliao.cfg</a:t>
            </a:r>
            <a:endParaRPr lang="en-US" sz="1600" dirty="0" smtClean="0"/>
          </a:p>
          <a:p>
            <a:pPr lvl="2"/>
            <a:r>
              <a:rPr lang="en-US" sz="1600" dirty="0" err="1"/>
              <a:t>h</a:t>
            </a:r>
            <a:r>
              <a:rPr lang="en-US" sz="1600" dirty="0" err="1" smtClean="0"/>
              <a:t>base-dptst-miliao.cfg</a:t>
            </a:r>
            <a:endParaRPr lang="en-US" sz="1600" dirty="0"/>
          </a:p>
          <a:p>
            <a:pPr marL="342900" lvl="2" indent="-342900"/>
            <a:r>
              <a:rPr lang="zh-CN" altLang="en-US" sz="3200" dirty="0"/>
              <a:t>配置文件结构</a:t>
            </a:r>
            <a:r>
              <a:rPr lang="zh-CN" altLang="en-US" sz="3200" dirty="0" smtClean="0"/>
              <a:t>：</a:t>
            </a:r>
            <a:endParaRPr lang="en-US" altLang="zh-CN" sz="3200" dirty="0" smtClean="0"/>
          </a:p>
          <a:p>
            <a:pPr marL="0" lvl="2" indent="0">
              <a:buNone/>
            </a:pPr>
            <a:endParaRPr lang="en-US" altLang="zh-CN" sz="3200" dirty="0" smtClean="0"/>
          </a:p>
          <a:p>
            <a:pPr marL="342900" lvl="2" indent="-342900"/>
            <a:endParaRPr lang="en-US" sz="3200" dirty="0"/>
          </a:p>
        </p:txBody>
      </p:sp>
      <p:pic>
        <p:nvPicPr>
          <p:cNvPr id="4" name="Picture 3" descr="mino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6742" y="0"/>
            <a:ext cx="2567258" cy="1016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6887" y="4654393"/>
            <a:ext cx="2529505" cy="1994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370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dirty="0" smtClean="0"/>
              <a:t>集群布署准备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708525"/>
          </a:xfrm>
        </p:spPr>
        <p:txBody>
          <a:bodyPr/>
          <a:lstStyle/>
          <a:p>
            <a:r>
              <a:rPr lang="zh-CN" altLang="en-US" dirty="0" smtClean="0"/>
              <a:t>应用程序包准备</a:t>
            </a:r>
            <a:endParaRPr lang="en-US" altLang="zh-CN" dirty="0" smtClean="0"/>
          </a:p>
          <a:p>
            <a:pPr lvl="1"/>
            <a:r>
              <a:rPr lang="en-US" sz="2400" dirty="0" smtClean="0"/>
              <a:t>ZooKeeper: </a:t>
            </a:r>
          </a:p>
          <a:p>
            <a:pPr lvl="2"/>
            <a:r>
              <a:rPr lang="en-US" sz="2000" dirty="0"/>
              <a:t>z</a:t>
            </a:r>
            <a:r>
              <a:rPr lang="en-US" sz="2000" dirty="0" smtClean="0"/>
              <a:t>ookeeper-3.4.4</a:t>
            </a:r>
          </a:p>
          <a:p>
            <a:pPr lvl="2"/>
            <a:r>
              <a:rPr lang="en-US" sz="2000" dirty="0" err="1" smtClean="0"/>
              <a:t>mvn</a:t>
            </a:r>
            <a:r>
              <a:rPr lang="en-US" sz="2000" dirty="0" smtClean="0"/>
              <a:t> clean package –</a:t>
            </a:r>
            <a:r>
              <a:rPr lang="en-US" sz="2000" dirty="0" err="1" smtClean="0"/>
              <a:t>Pdist</a:t>
            </a:r>
            <a:r>
              <a:rPr lang="en-US" sz="2000" dirty="0" smtClean="0"/>
              <a:t> –</a:t>
            </a:r>
            <a:r>
              <a:rPr lang="en-US" sz="2000" dirty="0" err="1" smtClean="0"/>
              <a:t>Dtar</a:t>
            </a:r>
            <a:r>
              <a:rPr lang="en-US" sz="2000" dirty="0" smtClean="0"/>
              <a:t> -</a:t>
            </a:r>
            <a:r>
              <a:rPr lang="en-US" sz="2000" dirty="0" err="1" smtClean="0"/>
              <a:t>DskipTests</a:t>
            </a:r>
            <a:endParaRPr lang="en-US" sz="2000" dirty="0" smtClean="0"/>
          </a:p>
          <a:p>
            <a:pPr lvl="1"/>
            <a:r>
              <a:rPr lang="en-US" sz="2400" dirty="0" smtClean="0"/>
              <a:t>HDFS:</a:t>
            </a:r>
          </a:p>
          <a:p>
            <a:pPr lvl="2"/>
            <a:r>
              <a:rPr lang="nl-NL" sz="2000" dirty="0"/>
              <a:t>hadoop-2.0.0-</a:t>
            </a:r>
            <a:r>
              <a:rPr lang="nl-NL" sz="2000" dirty="0" smtClean="0"/>
              <a:t>cdh4.1.0</a:t>
            </a:r>
          </a:p>
          <a:p>
            <a:pPr lvl="2"/>
            <a:r>
              <a:rPr lang="nl-NL" sz="2000" dirty="0" err="1"/>
              <a:t>m</a:t>
            </a:r>
            <a:r>
              <a:rPr lang="nl-NL" sz="2000" dirty="0" err="1" smtClean="0"/>
              <a:t>vn</a:t>
            </a:r>
            <a:r>
              <a:rPr lang="nl-NL" sz="2000" dirty="0" smtClean="0"/>
              <a:t> clean package –</a:t>
            </a:r>
            <a:r>
              <a:rPr lang="nl-NL" sz="2000" dirty="0" err="1" smtClean="0"/>
              <a:t>Pdist</a:t>
            </a:r>
            <a:r>
              <a:rPr lang="nl-NL" sz="2000" dirty="0" smtClean="0"/>
              <a:t> –</a:t>
            </a:r>
            <a:r>
              <a:rPr lang="nl-NL" sz="2000" dirty="0" err="1" smtClean="0"/>
              <a:t>Dtar</a:t>
            </a:r>
            <a:r>
              <a:rPr lang="nl-NL" sz="2000" dirty="0" smtClean="0"/>
              <a:t> -</a:t>
            </a:r>
            <a:r>
              <a:rPr lang="nl-NL" sz="2000" dirty="0" err="1" smtClean="0"/>
              <a:t>DskipTests</a:t>
            </a:r>
            <a:endParaRPr lang="en-US" sz="2000" dirty="0" smtClean="0"/>
          </a:p>
          <a:p>
            <a:pPr lvl="1"/>
            <a:r>
              <a:rPr lang="en-US" sz="2400" dirty="0" smtClean="0"/>
              <a:t>HBase:</a:t>
            </a:r>
          </a:p>
          <a:p>
            <a:pPr lvl="2"/>
            <a:r>
              <a:rPr lang="en-US" sz="2000" dirty="0" smtClean="0"/>
              <a:t>hbase-0.94.3</a:t>
            </a:r>
          </a:p>
          <a:p>
            <a:pPr lvl="2"/>
            <a:r>
              <a:rPr lang="en-US" sz="2000" dirty="0" err="1"/>
              <a:t>m</a:t>
            </a:r>
            <a:r>
              <a:rPr lang="en-US" sz="2000" dirty="0" err="1" smtClean="0"/>
              <a:t>vn</a:t>
            </a:r>
            <a:r>
              <a:rPr lang="en-US" sz="2000" dirty="0" smtClean="0"/>
              <a:t> clean package –</a:t>
            </a:r>
            <a:r>
              <a:rPr lang="en-US" sz="2000" dirty="0" err="1" smtClean="0"/>
              <a:t>Dtar</a:t>
            </a:r>
            <a:r>
              <a:rPr lang="en-US" sz="2000" dirty="0" smtClean="0"/>
              <a:t> -</a:t>
            </a:r>
            <a:r>
              <a:rPr lang="en-US" sz="2000" dirty="0" err="1" smtClean="0"/>
              <a:t>DskipTests</a:t>
            </a:r>
            <a:endParaRPr lang="en-US" sz="2000" dirty="0"/>
          </a:p>
        </p:txBody>
      </p:sp>
      <p:pic>
        <p:nvPicPr>
          <p:cNvPr id="4" name="Picture 3" descr="mino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6742" y="0"/>
            <a:ext cx="2567258" cy="10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0441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60400"/>
          </a:xfrm>
        </p:spPr>
        <p:txBody>
          <a:bodyPr>
            <a:normAutofit fontScale="90000"/>
          </a:bodyPr>
          <a:lstStyle/>
          <a:p>
            <a:pPr algn="l"/>
            <a:r>
              <a:rPr lang="zh-CN" altLang="en-US" dirty="0" smtClean="0"/>
              <a:t>集群布署准备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60400"/>
            <a:ext cx="8229600" cy="5465763"/>
          </a:xfrm>
        </p:spPr>
        <p:txBody>
          <a:bodyPr/>
          <a:lstStyle/>
          <a:p>
            <a:r>
              <a:rPr lang="en-US" dirty="0" smtClean="0"/>
              <a:t>Minos</a:t>
            </a:r>
            <a:r>
              <a:rPr lang="zh-CN" altLang="en-US" dirty="0" smtClean="0"/>
              <a:t>配置：</a:t>
            </a:r>
            <a:endParaRPr lang="en-US" altLang="zh-CN" dirty="0" smtClean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 descr="mino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6742" y="0"/>
            <a:ext cx="2567258" cy="1016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7514" y="1499811"/>
            <a:ext cx="5276273" cy="535819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088190" y="1776809"/>
            <a:ext cx="15119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>
                <a:solidFill>
                  <a:schemeClr val="bg1"/>
                </a:solidFill>
              </a:rPr>
              <a:t>集群配置根目录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366380" y="2696047"/>
            <a:ext cx="14998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>
                <a:solidFill>
                  <a:srgbClr val="FFFFFF"/>
                </a:solidFill>
              </a:rPr>
              <a:t>应用程序包根目录</a:t>
            </a:r>
            <a:endParaRPr lang="en-US" sz="1200" dirty="0">
              <a:solidFill>
                <a:srgbClr val="FFFFFF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7980" y="1144815"/>
            <a:ext cx="4876800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018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ino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6742" y="0"/>
            <a:ext cx="2567258" cy="1016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8900"/>
            <a:ext cx="8229600" cy="698500"/>
          </a:xfrm>
        </p:spPr>
        <p:txBody>
          <a:bodyPr>
            <a:normAutofit fontScale="90000"/>
          </a:bodyPr>
          <a:lstStyle/>
          <a:p>
            <a:pPr algn="l"/>
            <a:r>
              <a:rPr lang="zh-CN" altLang="en-US" dirty="0" smtClean="0"/>
              <a:t>布署</a:t>
            </a:r>
            <a:r>
              <a:rPr lang="en-US" altLang="zh-CN" dirty="0"/>
              <a:t>Z</a:t>
            </a:r>
            <a:r>
              <a:rPr lang="en-US" altLang="zh-CN" dirty="0" smtClean="0"/>
              <a:t>ookeeper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787400"/>
            <a:ext cx="8229600" cy="5338763"/>
          </a:xfrm>
        </p:spPr>
        <p:txBody>
          <a:bodyPr/>
          <a:lstStyle/>
          <a:p>
            <a:r>
              <a:rPr lang="en-US" dirty="0" smtClean="0"/>
              <a:t>Zookeeper</a:t>
            </a:r>
            <a:r>
              <a:rPr lang="zh-CN" altLang="en-US" dirty="0" smtClean="0"/>
              <a:t>配置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9700" y="1282700"/>
            <a:ext cx="6324600" cy="533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0700" y="1828800"/>
            <a:ext cx="5534137" cy="504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4864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863600"/>
          </a:xfrm>
        </p:spPr>
        <p:txBody>
          <a:bodyPr/>
          <a:lstStyle/>
          <a:p>
            <a:pPr algn="l"/>
            <a:r>
              <a:rPr lang="zh-CN" altLang="en-US" dirty="0" smtClean="0"/>
              <a:t>布署</a:t>
            </a:r>
            <a:r>
              <a:rPr lang="en-US" altLang="zh-CN" dirty="0" smtClean="0"/>
              <a:t>ZooKeeper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16000"/>
            <a:ext cx="8229600" cy="5110163"/>
          </a:xfrm>
        </p:spPr>
        <p:txBody>
          <a:bodyPr/>
          <a:lstStyle/>
          <a:p>
            <a:r>
              <a:rPr lang="zh-CN" altLang="en-US" dirty="0" smtClean="0"/>
              <a:t>布署</a:t>
            </a:r>
            <a:r>
              <a:rPr lang="en-US" altLang="zh-CN" dirty="0" smtClean="0"/>
              <a:t>Zookeeper</a:t>
            </a:r>
            <a:r>
              <a:rPr lang="zh-CN" altLang="en-US" dirty="0" smtClean="0"/>
              <a:t>服务</a:t>
            </a:r>
            <a:endParaRPr lang="en-US" altLang="zh-CN" dirty="0"/>
          </a:p>
          <a:p>
            <a:pPr lvl="1"/>
            <a:r>
              <a:rPr lang="en-US" altLang="zh-CN" dirty="0" smtClean="0"/>
              <a:t>Install</a:t>
            </a:r>
          </a:p>
          <a:p>
            <a:pPr marL="457200" lvl="1" indent="0">
              <a:buNone/>
            </a:pPr>
            <a:endParaRPr lang="en-US" altLang="zh-CN" dirty="0" smtClean="0"/>
          </a:p>
          <a:p>
            <a:pPr marL="457200" lvl="1" indent="0">
              <a:buNone/>
            </a:pPr>
            <a:endParaRPr lang="en-US" altLang="zh-CN" dirty="0"/>
          </a:p>
          <a:p>
            <a:pPr marL="457200" lvl="1" indent="0">
              <a:buNone/>
            </a:pPr>
            <a:endParaRPr lang="en-US" altLang="zh-CN" dirty="0" smtClean="0"/>
          </a:p>
          <a:p>
            <a:pPr marL="457200" lvl="1" indent="0">
              <a:buNone/>
            </a:pPr>
            <a:endParaRPr lang="en-US" altLang="zh-CN" dirty="0"/>
          </a:p>
          <a:p>
            <a:pPr marL="457200" lvl="1" indent="0">
              <a:buNone/>
            </a:pPr>
            <a:endParaRPr lang="en-US" altLang="zh-CN" dirty="0" smtClean="0"/>
          </a:p>
          <a:p>
            <a:endParaRPr lang="en-US" altLang="zh-CN" dirty="0" smtClean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 descr="mino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6742" y="0"/>
            <a:ext cx="2567258" cy="1016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02314"/>
            <a:ext cx="9144000" cy="194096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444437"/>
            <a:ext cx="9144000" cy="2259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3558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0222"/>
            <a:ext cx="8229600" cy="955865"/>
          </a:xfrm>
        </p:spPr>
        <p:txBody>
          <a:bodyPr/>
          <a:lstStyle/>
          <a:p>
            <a:pPr algn="l"/>
            <a:r>
              <a:rPr lang="zh-CN" altLang="en-US" dirty="0" smtClean="0"/>
              <a:t>布署</a:t>
            </a:r>
            <a:r>
              <a:rPr lang="en-US" altLang="zh-CN" dirty="0" smtClean="0"/>
              <a:t>ZooKeeper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6088"/>
            <a:ext cx="8229600" cy="5000076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布署</a:t>
            </a:r>
            <a:r>
              <a:rPr lang="en-US" altLang="zh-CN" dirty="0" smtClean="0"/>
              <a:t>Zookeeper</a:t>
            </a:r>
            <a:r>
              <a:rPr lang="zh-CN" altLang="en-US" dirty="0" smtClean="0"/>
              <a:t>服务</a:t>
            </a:r>
            <a:endParaRPr lang="en-US" altLang="zh-CN" dirty="0" smtClean="0"/>
          </a:p>
          <a:p>
            <a:pPr lvl="1"/>
            <a:r>
              <a:rPr lang="en-US" dirty="0" smtClean="0"/>
              <a:t>Bootstrap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4" name="Picture 3" descr="mino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6742" y="0"/>
            <a:ext cx="2567258" cy="1016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48991"/>
            <a:ext cx="9144000" cy="3274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7271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0222"/>
            <a:ext cx="8229600" cy="955865"/>
          </a:xfrm>
        </p:spPr>
        <p:txBody>
          <a:bodyPr/>
          <a:lstStyle/>
          <a:p>
            <a:pPr algn="l"/>
            <a:r>
              <a:rPr lang="zh-CN" altLang="en-US" dirty="0" smtClean="0"/>
              <a:t>布署</a:t>
            </a:r>
            <a:r>
              <a:rPr lang="en-US" altLang="zh-CN" dirty="0" smtClean="0"/>
              <a:t>ZooKeeper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6088"/>
            <a:ext cx="8229600" cy="5000076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布署</a:t>
            </a:r>
            <a:r>
              <a:rPr lang="en-US" altLang="zh-CN" dirty="0" smtClean="0"/>
              <a:t>Zookeeper</a:t>
            </a:r>
            <a:r>
              <a:rPr lang="zh-CN" altLang="en-US" dirty="0" smtClean="0"/>
              <a:t>服务</a:t>
            </a:r>
            <a:endParaRPr lang="en-US" altLang="zh-CN" dirty="0" smtClean="0"/>
          </a:p>
          <a:p>
            <a:pPr lvl="1"/>
            <a:r>
              <a:rPr lang="en-US" dirty="0" smtClean="0"/>
              <a:t>Show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4" name="Picture 3" descr="mino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6742" y="0"/>
            <a:ext cx="2567258" cy="1016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0300" y="2208709"/>
            <a:ext cx="6870700" cy="1524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969128"/>
            <a:ext cx="9144000" cy="2739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6973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dirty="0" smtClean="0"/>
              <a:t>布署</a:t>
            </a:r>
            <a:r>
              <a:rPr lang="en-US" altLang="zh-CN" dirty="0" smtClean="0"/>
              <a:t>ZooKeeper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09404"/>
            <a:ext cx="8229600" cy="4816760"/>
          </a:xfrm>
        </p:spPr>
        <p:txBody>
          <a:bodyPr>
            <a:normAutofit fontScale="77500" lnSpcReduction="20000"/>
          </a:bodyPr>
          <a:lstStyle/>
          <a:p>
            <a:r>
              <a:rPr lang="zh-CN" altLang="en-US" dirty="0" smtClean="0"/>
              <a:t>命令使用总结：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Pattern: ./</a:t>
            </a:r>
            <a:r>
              <a:rPr lang="en-US" altLang="zh-CN" dirty="0" err="1" smtClean="0"/>
              <a:t>deploy.py</a:t>
            </a:r>
            <a:r>
              <a:rPr lang="en-US" altLang="zh-CN" dirty="0" smtClean="0"/>
              <a:t> $command $service $cluster</a:t>
            </a:r>
          </a:p>
          <a:p>
            <a:pPr lvl="1"/>
            <a:r>
              <a:rPr lang="en-US" altLang="zh-CN" dirty="0" smtClean="0"/>
              <a:t>Example: ./</a:t>
            </a:r>
            <a:r>
              <a:rPr lang="en-US" altLang="zh-CN" dirty="0" err="1" smtClean="0"/>
              <a:t>deploy.py</a:t>
            </a:r>
            <a:r>
              <a:rPr lang="en-US" altLang="zh-CN" dirty="0" smtClean="0"/>
              <a:t> install zookeeper </a:t>
            </a:r>
            <a:r>
              <a:rPr lang="en-US" altLang="zh-CN" dirty="0" err="1" smtClean="0"/>
              <a:t>dptst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Supported Commands:</a:t>
            </a:r>
          </a:p>
          <a:p>
            <a:pPr lvl="2"/>
            <a:r>
              <a:rPr lang="en-US" dirty="0" smtClean="0"/>
              <a:t>Install: </a:t>
            </a:r>
            <a:r>
              <a:rPr lang="zh-CN" altLang="en-US" dirty="0" smtClean="0"/>
              <a:t>将程序包安装到</a:t>
            </a:r>
            <a:r>
              <a:rPr lang="en-US" altLang="zh-CN" dirty="0" smtClean="0"/>
              <a:t>Tank</a:t>
            </a:r>
            <a:r>
              <a:rPr lang="zh-CN" altLang="en-US" dirty="0" smtClean="0"/>
              <a:t>服务器</a:t>
            </a:r>
            <a:endParaRPr lang="en-US" dirty="0" smtClean="0"/>
          </a:p>
          <a:p>
            <a:pPr lvl="2"/>
            <a:r>
              <a:rPr lang="en-US" dirty="0" smtClean="0"/>
              <a:t>Bootstrap: </a:t>
            </a:r>
            <a:r>
              <a:rPr lang="zh-CN" altLang="en-US" dirty="0" smtClean="0"/>
              <a:t>初始化程序运行环境，并启动程序</a:t>
            </a:r>
            <a:r>
              <a:rPr lang="en-US" altLang="zh-CN" dirty="0" smtClean="0"/>
              <a:t>(</a:t>
            </a:r>
            <a:r>
              <a:rPr lang="zh-CN" altLang="en-US" dirty="0" smtClean="0">
                <a:solidFill>
                  <a:srgbClr val="FF0000"/>
                </a:solidFill>
              </a:rPr>
              <a:t>只需要在第一次布署时执行</a:t>
            </a:r>
            <a:r>
              <a:rPr lang="en-US" altLang="zh-CN" dirty="0" smtClean="0"/>
              <a:t>)</a:t>
            </a:r>
            <a:endParaRPr lang="en-US" dirty="0" smtClean="0"/>
          </a:p>
          <a:p>
            <a:pPr lvl="2"/>
            <a:r>
              <a:rPr lang="en-US" dirty="0" smtClean="0"/>
              <a:t>Show: </a:t>
            </a:r>
            <a:r>
              <a:rPr lang="zh-CN" altLang="en-US" dirty="0" smtClean="0"/>
              <a:t>查看程序运行状态</a:t>
            </a:r>
            <a:endParaRPr lang="en-US" dirty="0" smtClean="0"/>
          </a:p>
          <a:p>
            <a:pPr lvl="2"/>
            <a:r>
              <a:rPr lang="en-US" dirty="0" smtClean="0"/>
              <a:t>Start: </a:t>
            </a:r>
            <a:r>
              <a:rPr lang="zh-CN" altLang="en-US" dirty="0" smtClean="0"/>
              <a:t>启动程序</a:t>
            </a:r>
            <a:endParaRPr lang="en-US" dirty="0" smtClean="0"/>
          </a:p>
          <a:p>
            <a:pPr lvl="2"/>
            <a:r>
              <a:rPr lang="en-US" dirty="0" smtClean="0"/>
              <a:t>Stop: </a:t>
            </a:r>
            <a:r>
              <a:rPr lang="zh-CN" altLang="en-US" dirty="0" smtClean="0"/>
              <a:t>停止程序</a:t>
            </a:r>
            <a:endParaRPr lang="en-US" dirty="0" smtClean="0"/>
          </a:p>
          <a:p>
            <a:pPr lvl="2"/>
            <a:r>
              <a:rPr lang="en-US" dirty="0" smtClean="0"/>
              <a:t>Restart:</a:t>
            </a:r>
            <a:r>
              <a:rPr lang="zh-CN" altLang="en-US" dirty="0" smtClean="0"/>
              <a:t> 重启程序</a:t>
            </a:r>
            <a:endParaRPr lang="en-US" dirty="0" smtClean="0"/>
          </a:p>
          <a:p>
            <a:pPr lvl="2"/>
            <a:r>
              <a:rPr lang="en-US" dirty="0" smtClean="0"/>
              <a:t>Cleanup:</a:t>
            </a:r>
            <a:r>
              <a:rPr lang="zh-CN" altLang="en-US" dirty="0" smtClean="0"/>
              <a:t> 清理程序运行环境，包括集群中的数据</a:t>
            </a:r>
            <a:r>
              <a:rPr lang="en-US" altLang="zh-CN" dirty="0" smtClean="0"/>
              <a:t>(</a:t>
            </a:r>
            <a:r>
              <a:rPr lang="zh-CN" altLang="en-US" dirty="0" smtClean="0">
                <a:solidFill>
                  <a:srgbClr val="FF0000"/>
                </a:solidFill>
              </a:rPr>
              <a:t>危险操作，只对确定不再需要的集群做此操作</a:t>
            </a:r>
            <a:r>
              <a:rPr lang="en-US" altLang="zh-CN" dirty="0" smtClean="0"/>
              <a:t>)</a:t>
            </a:r>
            <a:endParaRPr lang="en-US" dirty="0" smtClean="0"/>
          </a:p>
          <a:p>
            <a:pPr lvl="2"/>
            <a:r>
              <a:rPr lang="en-US" dirty="0" err="1" smtClean="0"/>
              <a:t>Rolling_update</a:t>
            </a:r>
            <a:r>
              <a:rPr lang="en-US" dirty="0" smtClean="0"/>
              <a:t>: </a:t>
            </a:r>
            <a:r>
              <a:rPr lang="zh-CN" altLang="en-US" dirty="0" smtClean="0"/>
              <a:t>逐台更新程序</a:t>
            </a:r>
            <a:endParaRPr lang="en-US" dirty="0" smtClean="0"/>
          </a:p>
          <a:p>
            <a:pPr lvl="2"/>
            <a:r>
              <a:rPr lang="en-US" dirty="0" smtClean="0"/>
              <a:t>Pack: </a:t>
            </a:r>
            <a:r>
              <a:rPr lang="zh-CN" altLang="en-US" dirty="0" smtClean="0"/>
              <a:t>将程序和配置文件打包，方便用户使用</a:t>
            </a:r>
            <a:endParaRPr lang="en-US" dirty="0" smtClean="0"/>
          </a:p>
          <a:p>
            <a:pPr lvl="2"/>
            <a:r>
              <a:rPr lang="en-US" dirty="0" smtClean="0"/>
              <a:t>Shell: </a:t>
            </a:r>
            <a:r>
              <a:rPr lang="zh-CN" altLang="en-US" dirty="0" smtClean="0"/>
              <a:t>通过命令行客户端操作集群的入口</a:t>
            </a:r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4" name="Picture 3" descr="mino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6742" y="0"/>
            <a:ext cx="2567258" cy="10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578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dirty="0" smtClean="0"/>
              <a:t>布署</a:t>
            </a:r>
            <a:r>
              <a:rPr lang="en-US" altLang="zh-CN" dirty="0" smtClean="0"/>
              <a:t>HDFS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708525"/>
          </a:xfrm>
        </p:spPr>
        <p:txBody>
          <a:bodyPr/>
          <a:lstStyle/>
          <a:p>
            <a:r>
              <a:rPr lang="zh-CN" altLang="en-US" dirty="0" smtClean="0"/>
              <a:t>配置</a:t>
            </a:r>
            <a:r>
              <a:rPr lang="en-US" altLang="zh-CN" dirty="0" smtClean="0"/>
              <a:t>HDFS</a:t>
            </a:r>
          </a:p>
          <a:p>
            <a:pPr lvl="1"/>
            <a:r>
              <a:rPr lang="zh-CN" altLang="en-US" dirty="0"/>
              <a:t>修改</a:t>
            </a:r>
            <a:r>
              <a:rPr lang="en-US" altLang="zh-CN" dirty="0"/>
              <a:t>$</a:t>
            </a:r>
            <a:r>
              <a:rPr lang="en-US" altLang="zh-CN" dirty="0" err="1"/>
              <a:t>minos</a:t>
            </a:r>
            <a:r>
              <a:rPr lang="en-US" altLang="zh-CN" dirty="0"/>
              <a:t>/</a:t>
            </a:r>
            <a:r>
              <a:rPr lang="en-US" altLang="zh-CN" dirty="0" err="1"/>
              <a:t>config</a:t>
            </a:r>
            <a:r>
              <a:rPr lang="en-US" altLang="zh-CN" dirty="0"/>
              <a:t>/</a:t>
            </a:r>
            <a:r>
              <a:rPr lang="en-US" altLang="zh-CN" dirty="0" err="1"/>
              <a:t>conf</a:t>
            </a:r>
            <a:r>
              <a:rPr lang="en-US" altLang="zh-CN" dirty="0"/>
              <a:t>/</a:t>
            </a:r>
            <a:r>
              <a:rPr lang="en-US" altLang="zh-CN" dirty="0" err="1"/>
              <a:t>hdfs</a:t>
            </a:r>
            <a:r>
              <a:rPr lang="en-US" altLang="zh-CN" dirty="0"/>
              <a:t>/</a:t>
            </a:r>
            <a:r>
              <a:rPr lang="en-US" altLang="zh-CN" dirty="0" err="1"/>
              <a:t>hdfs-dptst-example.cfg</a:t>
            </a:r>
            <a:r>
              <a:rPr lang="en-US" altLang="zh-CN" dirty="0"/>
              <a:t>, </a:t>
            </a:r>
            <a:r>
              <a:rPr lang="zh-CN" altLang="en-US" dirty="0" smtClean="0"/>
              <a:t>对</a:t>
            </a:r>
            <a:r>
              <a:rPr lang="en-US" altLang="zh-CN" dirty="0" smtClean="0"/>
              <a:t>HDFS</a:t>
            </a:r>
            <a:r>
              <a:rPr lang="zh-CN" altLang="en-US" dirty="0" smtClean="0"/>
              <a:t>进</a:t>
            </a:r>
            <a:r>
              <a:rPr lang="zh-CN" altLang="en-US" dirty="0"/>
              <a:t>行</a:t>
            </a:r>
            <a:r>
              <a:rPr lang="zh-CN" altLang="en-US" dirty="0" smtClean="0"/>
              <a:t>配置</a:t>
            </a:r>
            <a:endParaRPr lang="en-US" altLang="zh-CN" dirty="0" smtClean="0"/>
          </a:p>
          <a:p>
            <a:r>
              <a:rPr lang="zh-CN" altLang="en-US" dirty="0" smtClean="0"/>
              <a:t>安装、启动</a:t>
            </a:r>
            <a:r>
              <a:rPr lang="en-US" altLang="zh-CN" dirty="0" smtClean="0"/>
              <a:t>HDFS</a:t>
            </a:r>
          </a:p>
          <a:p>
            <a:pPr lvl="1"/>
            <a:r>
              <a:rPr lang="en-US" altLang="zh-CN" dirty="0"/>
              <a:t>c</a:t>
            </a:r>
            <a:r>
              <a:rPr lang="en-US" altLang="zh-CN" dirty="0" smtClean="0"/>
              <a:t>d $</a:t>
            </a:r>
            <a:r>
              <a:rPr lang="en-US" altLang="zh-CN" dirty="0" err="1" smtClean="0"/>
              <a:t>minos</a:t>
            </a:r>
            <a:r>
              <a:rPr lang="en-US" altLang="zh-CN" dirty="0" smtClean="0"/>
              <a:t>/client</a:t>
            </a:r>
          </a:p>
          <a:p>
            <a:pPr lvl="1"/>
            <a:r>
              <a:rPr lang="en-US" altLang="zh-CN" dirty="0" smtClean="0"/>
              <a:t>./</a:t>
            </a:r>
            <a:r>
              <a:rPr lang="en-US" altLang="zh-CN" dirty="0" err="1" smtClean="0"/>
              <a:t>deploy.py</a:t>
            </a:r>
            <a:r>
              <a:rPr lang="en-US" altLang="zh-CN" dirty="0" smtClean="0"/>
              <a:t> install </a:t>
            </a:r>
            <a:r>
              <a:rPr lang="en-US" altLang="zh-CN" dirty="0" err="1" smtClean="0"/>
              <a:t>hdfs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dptst</a:t>
            </a:r>
            <a:r>
              <a:rPr lang="en-US" altLang="zh-CN" dirty="0" smtClean="0"/>
              <a:t>-example</a:t>
            </a:r>
          </a:p>
          <a:p>
            <a:pPr lvl="1"/>
            <a:r>
              <a:rPr lang="en-US" altLang="zh-CN" dirty="0" smtClean="0"/>
              <a:t>./</a:t>
            </a:r>
            <a:r>
              <a:rPr lang="en-US" altLang="zh-CN" dirty="0" err="1" smtClean="0"/>
              <a:t>deploy.py</a:t>
            </a:r>
            <a:r>
              <a:rPr lang="en-US" altLang="zh-CN" dirty="0" smtClean="0"/>
              <a:t> bootstrap </a:t>
            </a:r>
            <a:r>
              <a:rPr lang="en-US" altLang="zh-CN" dirty="0" err="1" smtClean="0"/>
              <a:t>hdfs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dptst</a:t>
            </a:r>
            <a:r>
              <a:rPr lang="en-US" altLang="zh-CN" dirty="0" smtClean="0"/>
              <a:t>-example</a:t>
            </a:r>
          </a:p>
        </p:txBody>
      </p:sp>
      <p:pic>
        <p:nvPicPr>
          <p:cNvPr id="4" name="Picture 3" descr="mino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6742" y="0"/>
            <a:ext cx="2567258" cy="10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2515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dirty="0" smtClean="0"/>
              <a:t>布署</a:t>
            </a:r>
            <a:r>
              <a:rPr lang="en-US" altLang="zh-CN" dirty="0" smtClean="0"/>
              <a:t>HDFS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7746"/>
            <a:ext cx="8229600" cy="4908418"/>
          </a:xfrm>
        </p:spPr>
        <p:txBody>
          <a:bodyPr/>
          <a:lstStyle/>
          <a:p>
            <a:r>
              <a:rPr lang="zh-CN" altLang="en-US" dirty="0" smtClean="0"/>
              <a:t>查看</a:t>
            </a:r>
            <a:r>
              <a:rPr lang="en-US" altLang="zh-CN" dirty="0" smtClean="0"/>
              <a:t>HDFS</a:t>
            </a:r>
            <a:r>
              <a:rPr lang="zh-CN" altLang="en-US" dirty="0" smtClean="0"/>
              <a:t>运行状态</a:t>
            </a:r>
            <a:endParaRPr lang="en-US" altLang="zh-CN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1811189"/>
            <a:ext cx="7226300" cy="4597400"/>
          </a:xfrm>
          <a:prstGeom prst="rect">
            <a:avLst/>
          </a:prstGeom>
        </p:spPr>
      </p:pic>
      <p:pic>
        <p:nvPicPr>
          <p:cNvPr id="5" name="Picture 4" descr="mino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6742" y="0"/>
            <a:ext cx="2567258" cy="10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9778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marL="0" indent="0" algn="ctr">
              <a:buNone/>
            </a:pPr>
            <a:r>
              <a:rPr lang="en-US" sz="4800" dirty="0" smtClean="0"/>
              <a:t>Part 1: Minos</a:t>
            </a:r>
            <a:r>
              <a:rPr lang="zh-CN" altLang="en-US" sz="4800" dirty="0" smtClean="0"/>
              <a:t>简介</a:t>
            </a:r>
            <a:endParaRPr lang="en-US" sz="4800" dirty="0"/>
          </a:p>
        </p:txBody>
      </p:sp>
      <p:pic>
        <p:nvPicPr>
          <p:cNvPr id="4" name="Picture 3" descr="mino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6742" y="0"/>
            <a:ext cx="2567258" cy="10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1814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016000"/>
          </a:xfrm>
        </p:spPr>
        <p:txBody>
          <a:bodyPr/>
          <a:lstStyle/>
          <a:p>
            <a:pPr algn="l"/>
            <a:r>
              <a:rPr lang="zh-CN" altLang="en-US" dirty="0" smtClean="0"/>
              <a:t>布署</a:t>
            </a:r>
            <a:r>
              <a:rPr lang="en-US" altLang="zh-CN" dirty="0" smtClean="0"/>
              <a:t>HDFS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64206"/>
            <a:ext cx="8229600" cy="5261958"/>
          </a:xfrm>
        </p:spPr>
        <p:txBody>
          <a:bodyPr/>
          <a:lstStyle/>
          <a:p>
            <a:r>
              <a:rPr lang="zh-CN" altLang="en-US" dirty="0" smtClean="0"/>
              <a:t>通过</a:t>
            </a:r>
            <a:r>
              <a:rPr lang="en-US" altLang="zh-CN" dirty="0" smtClean="0"/>
              <a:t>Shell</a:t>
            </a:r>
            <a:r>
              <a:rPr lang="zh-CN" altLang="en-US" dirty="0" smtClean="0"/>
              <a:t>操作</a:t>
            </a:r>
            <a:r>
              <a:rPr lang="en-US" altLang="zh-CN" dirty="0" smtClean="0"/>
              <a:t>HDFS</a:t>
            </a:r>
          </a:p>
          <a:p>
            <a:endParaRPr lang="en-US" dirty="0"/>
          </a:p>
        </p:txBody>
      </p:sp>
      <p:pic>
        <p:nvPicPr>
          <p:cNvPr id="4" name="Picture 3" descr="mino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6742" y="0"/>
            <a:ext cx="2567258" cy="1016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488" y="1379765"/>
            <a:ext cx="7557025" cy="5478235"/>
          </a:xfrm>
          <a:prstGeom prst="rect">
            <a:avLst/>
          </a:prstGeom>
        </p:spPr>
      </p:pic>
      <p:sp>
        <p:nvSpPr>
          <p:cNvPr id="10" name="Cloud 9"/>
          <p:cNvSpPr/>
          <p:nvPr/>
        </p:nvSpPr>
        <p:spPr>
          <a:xfrm>
            <a:off x="7329471" y="1463282"/>
            <a:ext cx="1500053" cy="822960"/>
          </a:xfrm>
          <a:prstGeom prst="cloud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altLang="zh-CN" sz="1200" b="1" dirty="0" smtClean="0">
                <a:solidFill>
                  <a:srgbClr val="FF0000"/>
                </a:solidFill>
              </a:rPr>
              <a:t>Tips: </a:t>
            </a:r>
            <a:r>
              <a:rPr lang="zh-CN" altLang="en-US" sz="1200" b="1" dirty="0" smtClean="0">
                <a:solidFill>
                  <a:srgbClr val="FF0000"/>
                </a:solidFill>
              </a:rPr>
              <a:t>统一的入口，操作各个集群</a:t>
            </a:r>
            <a:endParaRPr lang="en-US" sz="1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04631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1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dirty="0" smtClean="0"/>
              <a:t>布署</a:t>
            </a:r>
            <a:r>
              <a:rPr lang="en-US" altLang="zh-CN" dirty="0" smtClean="0"/>
              <a:t>HBase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09404"/>
            <a:ext cx="8229600" cy="4816760"/>
          </a:xfrm>
        </p:spPr>
        <p:txBody>
          <a:bodyPr/>
          <a:lstStyle/>
          <a:p>
            <a:r>
              <a:rPr lang="zh-CN" altLang="en-US" dirty="0" smtClean="0"/>
              <a:t>配署</a:t>
            </a:r>
            <a:r>
              <a:rPr lang="en-US" altLang="zh-CN" dirty="0" smtClean="0"/>
              <a:t>HBase</a:t>
            </a:r>
          </a:p>
          <a:p>
            <a:pPr lvl="1"/>
            <a:r>
              <a:rPr lang="zh-CN" altLang="en-US" dirty="0"/>
              <a:t>修改</a:t>
            </a:r>
            <a:r>
              <a:rPr lang="en-US" altLang="zh-CN" dirty="0"/>
              <a:t>$</a:t>
            </a:r>
            <a:r>
              <a:rPr lang="en-US" altLang="zh-CN" dirty="0" err="1"/>
              <a:t>minos</a:t>
            </a:r>
            <a:r>
              <a:rPr lang="en-US" altLang="zh-CN" dirty="0"/>
              <a:t>/</a:t>
            </a:r>
            <a:r>
              <a:rPr lang="en-US" altLang="zh-CN" dirty="0" err="1"/>
              <a:t>config</a:t>
            </a:r>
            <a:r>
              <a:rPr lang="en-US" altLang="zh-CN" dirty="0"/>
              <a:t>/</a:t>
            </a:r>
            <a:r>
              <a:rPr lang="en-US" altLang="zh-CN" dirty="0" err="1"/>
              <a:t>conf</a:t>
            </a:r>
            <a:r>
              <a:rPr lang="en-US" altLang="zh-CN" dirty="0" smtClean="0"/>
              <a:t>/</a:t>
            </a:r>
            <a:r>
              <a:rPr lang="en-US" altLang="zh-CN" dirty="0" err="1" smtClean="0"/>
              <a:t>hbase</a:t>
            </a:r>
            <a:r>
              <a:rPr lang="en-US" altLang="zh-CN" dirty="0" smtClean="0"/>
              <a:t>/</a:t>
            </a:r>
            <a:r>
              <a:rPr lang="en-US" altLang="zh-CN" dirty="0" err="1" smtClean="0"/>
              <a:t>hbase-</a:t>
            </a:r>
            <a:r>
              <a:rPr lang="en-US" altLang="zh-CN" dirty="0" err="1"/>
              <a:t>dptst-example.cfg</a:t>
            </a:r>
            <a:r>
              <a:rPr lang="en-US" altLang="zh-CN" dirty="0"/>
              <a:t>, </a:t>
            </a:r>
            <a:r>
              <a:rPr lang="zh-CN" altLang="en-US" dirty="0" smtClean="0"/>
              <a:t>对</a:t>
            </a:r>
            <a:r>
              <a:rPr lang="en-US" altLang="zh-CN" dirty="0" smtClean="0"/>
              <a:t>HBase</a:t>
            </a:r>
            <a:r>
              <a:rPr lang="zh-CN" altLang="en-US" dirty="0" smtClean="0"/>
              <a:t>进</a:t>
            </a:r>
            <a:r>
              <a:rPr lang="zh-CN" altLang="en-US" dirty="0"/>
              <a:t>行</a:t>
            </a:r>
            <a:r>
              <a:rPr lang="zh-CN" altLang="en-US" dirty="0" smtClean="0"/>
              <a:t>配置</a:t>
            </a:r>
            <a:endParaRPr lang="en-US" altLang="zh-CN" dirty="0" smtClean="0"/>
          </a:p>
        </p:txBody>
      </p:sp>
      <p:pic>
        <p:nvPicPr>
          <p:cNvPr id="4" name="Picture 3" descr="mino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6742" y="0"/>
            <a:ext cx="2567258" cy="1016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2932668"/>
            <a:ext cx="6985000" cy="3532909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402803" y="6253910"/>
            <a:ext cx="2503959" cy="301709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3148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7128"/>
            <a:ext cx="8229600" cy="982053"/>
          </a:xfrm>
        </p:spPr>
        <p:txBody>
          <a:bodyPr/>
          <a:lstStyle/>
          <a:p>
            <a:pPr algn="l"/>
            <a:r>
              <a:rPr lang="zh-CN" altLang="en-US" dirty="0" smtClean="0"/>
              <a:t>布署</a:t>
            </a:r>
            <a:r>
              <a:rPr lang="en-US" altLang="zh-CN" dirty="0" smtClean="0"/>
              <a:t>HBase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16000"/>
            <a:ext cx="8229600" cy="5110163"/>
          </a:xfrm>
        </p:spPr>
        <p:txBody>
          <a:bodyPr/>
          <a:lstStyle/>
          <a:p>
            <a:r>
              <a:rPr lang="zh-CN" altLang="en-US" dirty="0" smtClean="0"/>
              <a:t>安装、启动</a:t>
            </a:r>
            <a:r>
              <a:rPr lang="en-US" altLang="zh-CN" dirty="0" smtClean="0"/>
              <a:t>HBase</a:t>
            </a:r>
          </a:p>
          <a:p>
            <a:pPr lvl="1"/>
            <a:r>
              <a:rPr lang="en-US" altLang="zh-CN" dirty="0" smtClean="0"/>
              <a:t>./</a:t>
            </a:r>
            <a:r>
              <a:rPr lang="en-US" altLang="zh-CN" dirty="0" err="1" smtClean="0"/>
              <a:t>deploy.py</a:t>
            </a:r>
            <a:r>
              <a:rPr lang="en-US" altLang="zh-CN" dirty="0" smtClean="0"/>
              <a:t> install </a:t>
            </a:r>
            <a:r>
              <a:rPr lang="en-US" altLang="zh-CN" dirty="0" err="1" smtClean="0"/>
              <a:t>hbase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dptst</a:t>
            </a:r>
            <a:r>
              <a:rPr lang="en-US" altLang="zh-CN" dirty="0" smtClean="0"/>
              <a:t>-example</a:t>
            </a:r>
          </a:p>
          <a:p>
            <a:pPr lvl="1"/>
            <a:r>
              <a:rPr lang="en-US" altLang="zh-CN" dirty="0" smtClean="0"/>
              <a:t>./</a:t>
            </a:r>
            <a:r>
              <a:rPr lang="en-US" altLang="zh-CN" dirty="0" err="1" smtClean="0"/>
              <a:t>deploy.py</a:t>
            </a:r>
            <a:r>
              <a:rPr lang="en-US" altLang="zh-CN" dirty="0" smtClean="0"/>
              <a:t> bootstrap </a:t>
            </a:r>
            <a:r>
              <a:rPr lang="en-US" altLang="zh-CN" dirty="0" err="1" smtClean="0"/>
              <a:t>hbase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dptst</a:t>
            </a:r>
            <a:r>
              <a:rPr lang="en-US" altLang="zh-CN" dirty="0" smtClean="0"/>
              <a:t>-example</a:t>
            </a:r>
          </a:p>
          <a:p>
            <a:r>
              <a:rPr lang="zh-CN" altLang="en-US" dirty="0" smtClean="0"/>
              <a:t>查看</a:t>
            </a:r>
            <a:r>
              <a:rPr lang="en-US" altLang="zh-CN" dirty="0" smtClean="0"/>
              <a:t>HBase</a:t>
            </a:r>
            <a:r>
              <a:rPr lang="zh-CN" altLang="en-US" dirty="0" smtClean="0"/>
              <a:t>运行状态</a:t>
            </a:r>
            <a:endParaRPr lang="en-US" altLang="zh-CN" dirty="0" smtClean="0"/>
          </a:p>
          <a:p>
            <a:pPr lvl="1"/>
            <a:r>
              <a:rPr lang="en-US" dirty="0" smtClean="0"/>
              <a:t>./</a:t>
            </a:r>
            <a:r>
              <a:rPr lang="en-US" dirty="0" err="1" smtClean="0"/>
              <a:t>deploy.py</a:t>
            </a:r>
            <a:r>
              <a:rPr lang="en-US" dirty="0" smtClean="0"/>
              <a:t> show </a:t>
            </a:r>
            <a:r>
              <a:rPr lang="en-US" dirty="0" err="1" smtClean="0"/>
              <a:t>hbase</a:t>
            </a:r>
            <a:r>
              <a:rPr lang="en-US" dirty="0" smtClean="0"/>
              <a:t> </a:t>
            </a:r>
            <a:r>
              <a:rPr lang="en-US" dirty="0" err="1" smtClean="0"/>
              <a:t>dptst</a:t>
            </a:r>
            <a:r>
              <a:rPr lang="en-US" dirty="0" smtClean="0"/>
              <a:t>-example</a:t>
            </a:r>
            <a:endParaRPr lang="en-US" dirty="0"/>
          </a:p>
        </p:txBody>
      </p:sp>
      <p:pic>
        <p:nvPicPr>
          <p:cNvPr id="4" name="Picture 3" descr="mino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6742" y="0"/>
            <a:ext cx="2567258" cy="1016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047" y="3843262"/>
            <a:ext cx="7366000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9419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dirty="0" smtClean="0"/>
              <a:t>布署</a:t>
            </a:r>
            <a:r>
              <a:rPr lang="en-US" altLang="zh-CN" dirty="0" smtClean="0"/>
              <a:t>Owl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30476"/>
            <a:ext cx="8229600" cy="4795687"/>
          </a:xfrm>
        </p:spPr>
        <p:txBody>
          <a:bodyPr>
            <a:normAutofit/>
          </a:bodyPr>
          <a:lstStyle/>
          <a:p>
            <a:r>
              <a:rPr lang="en-US" dirty="0"/>
              <a:t>Prerequisites</a:t>
            </a:r>
          </a:p>
          <a:p>
            <a:pPr lvl="1"/>
            <a:r>
              <a:rPr lang="en-US" sz="2400" dirty="0" err="1"/>
              <a:t>mysql</a:t>
            </a:r>
            <a:r>
              <a:rPr lang="en-US" sz="2400" dirty="0"/>
              <a:t>-</a:t>
            </a:r>
            <a:r>
              <a:rPr lang="en-US" sz="2400" dirty="0" smtClean="0"/>
              <a:t>server </a:t>
            </a:r>
            <a:r>
              <a:rPr lang="en-US" sz="2400" dirty="0" err="1" smtClean="0"/>
              <a:t>lastest</a:t>
            </a:r>
            <a:endParaRPr lang="en-US" sz="2400" dirty="0"/>
          </a:p>
          <a:p>
            <a:pPr lvl="1"/>
            <a:r>
              <a:rPr lang="en-US" sz="2400" dirty="0"/>
              <a:t>python 2.7 </a:t>
            </a:r>
          </a:p>
          <a:p>
            <a:pPr lvl="1"/>
            <a:r>
              <a:rPr lang="en-US" sz="2400" dirty="0"/>
              <a:t>python lib</a:t>
            </a:r>
            <a:r>
              <a:rPr lang="en-US" sz="2400" dirty="0" smtClean="0"/>
              <a:t>:</a:t>
            </a:r>
            <a:endParaRPr lang="en-US" sz="2400" dirty="0"/>
          </a:p>
          <a:p>
            <a:pPr lvl="2"/>
            <a:r>
              <a:rPr lang="en-US" dirty="0" err="1"/>
              <a:t>django</a:t>
            </a:r>
            <a:r>
              <a:rPr lang="en-US" dirty="0"/>
              <a:t> 1.5.x </a:t>
            </a:r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://www.djangoproject.com</a:t>
            </a:r>
            <a:r>
              <a:rPr lang="en-US" dirty="0" smtClean="0">
                <a:hlinkClick r:id="rId2"/>
              </a:rPr>
              <a:t>/</a:t>
            </a:r>
            <a:endParaRPr lang="en-US" dirty="0"/>
          </a:p>
          <a:p>
            <a:pPr lvl="2"/>
            <a:r>
              <a:rPr lang="en-US" dirty="0"/>
              <a:t>twisted </a:t>
            </a:r>
            <a:r>
              <a:rPr lang="en-US" dirty="0" smtClean="0">
                <a:hlinkClick r:id="rId3"/>
              </a:rPr>
              <a:t>http</a:t>
            </a:r>
            <a:r>
              <a:rPr lang="en-US" dirty="0">
                <a:hlinkClick r:id="rId3"/>
              </a:rPr>
              <a:t>://twistedmatrix.com</a:t>
            </a:r>
            <a:r>
              <a:rPr lang="en-US" dirty="0" smtClean="0">
                <a:hlinkClick r:id="rId3"/>
              </a:rPr>
              <a:t>/</a:t>
            </a:r>
            <a:endParaRPr lang="en-US" dirty="0"/>
          </a:p>
          <a:p>
            <a:pPr lvl="2"/>
            <a:r>
              <a:rPr lang="en-US" dirty="0" err="1"/>
              <a:t>mysql</a:t>
            </a:r>
            <a:r>
              <a:rPr lang="en-US" dirty="0"/>
              <a:t>-python </a:t>
            </a:r>
            <a:r>
              <a:rPr lang="en-US" dirty="0" smtClean="0">
                <a:hlinkClick r:id="rId4"/>
              </a:rPr>
              <a:t>http</a:t>
            </a:r>
            <a:r>
              <a:rPr lang="en-US" dirty="0">
                <a:hlinkClick r:id="rId4"/>
              </a:rPr>
              <a:t>://sourceforge.net/projects/mysql-python</a:t>
            </a:r>
            <a:r>
              <a:rPr lang="en-US" dirty="0" smtClean="0">
                <a:hlinkClick r:id="rId4"/>
              </a:rPr>
              <a:t>/</a:t>
            </a:r>
            <a:endParaRPr lang="en-US" dirty="0"/>
          </a:p>
          <a:p>
            <a:pPr lvl="2"/>
            <a:r>
              <a:rPr lang="en-US" dirty="0" err="1"/>
              <a:t>dbutils</a:t>
            </a:r>
            <a:r>
              <a:rPr lang="en-US" dirty="0"/>
              <a:t> </a:t>
            </a:r>
            <a:r>
              <a:rPr lang="en-US" dirty="0" smtClean="0">
                <a:hlinkClick r:id="rId5"/>
              </a:rPr>
              <a:t>https</a:t>
            </a:r>
            <a:r>
              <a:rPr lang="en-US" dirty="0">
                <a:hlinkClick r:id="rId5"/>
              </a:rPr>
              <a:t>://pypi.python.org/pypi/DBUtils</a:t>
            </a:r>
            <a:r>
              <a:rPr lang="en-US" dirty="0" smtClean="0">
                <a:hlinkClick r:id="rId5"/>
              </a:rPr>
              <a:t>/</a:t>
            </a:r>
            <a:endParaRPr lang="en-US" dirty="0"/>
          </a:p>
          <a:p>
            <a:pPr lvl="1"/>
            <a:r>
              <a:rPr lang="en-US" sz="2400" dirty="0" err="1"/>
              <a:t>o</a:t>
            </a:r>
            <a:r>
              <a:rPr lang="en-US" sz="2400" dirty="0" err="1" smtClean="0"/>
              <a:t>pentsdb</a:t>
            </a:r>
            <a:r>
              <a:rPr lang="en-US" sz="2400" dirty="0" smtClean="0"/>
              <a:t> </a:t>
            </a:r>
            <a:r>
              <a:rPr lang="en-US" sz="2400" dirty="0" err="1" smtClean="0"/>
              <a:t>lastest</a:t>
            </a:r>
            <a:r>
              <a:rPr lang="en-US" sz="2400" dirty="0"/>
              <a:t> </a:t>
            </a:r>
            <a:r>
              <a:rPr lang="en-US" sz="2400" dirty="0" smtClean="0">
                <a:hlinkClick r:id="rId6"/>
              </a:rPr>
              <a:t>http</a:t>
            </a:r>
            <a:r>
              <a:rPr lang="en-US" sz="2400" dirty="0">
                <a:hlinkClick r:id="rId6"/>
              </a:rPr>
              <a:t>://opentsdb.net/getting-</a:t>
            </a:r>
            <a:r>
              <a:rPr lang="en-US" sz="2400" dirty="0" smtClean="0">
                <a:hlinkClick r:id="rId6"/>
              </a:rPr>
              <a:t>started.html</a:t>
            </a:r>
            <a:endParaRPr lang="en-US" sz="2400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4" name="Picture 3" descr="minos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6742" y="0"/>
            <a:ext cx="2567258" cy="10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0630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dirty="0" smtClean="0"/>
              <a:t>布署</a:t>
            </a:r>
            <a:r>
              <a:rPr lang="en-US" altLang="zh-CN" dirty="0" smtClean="0"/>
              <a:t>Owl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4190"/>
            <a:ext cx="8229600" cy="4831973"/>
          </a:xfrm>
        </p:spPr>
        <p:txBody>
          <a:bodyPr/>
          <a:lstStyle/>
          <a:p>
            <a:r>
              <a:rPr lang="zh-CN" altLang="en-US" dirty="0" smtClean="0"/>
              <a:t>配置</a:t>
            </a:r>
            <a:r>
              <a:rPr lang="en-US" altLang="zh-CN" dirty="0" smtClean="0"/>
              <a:t>Owl </a:t>
            </a:r>
            <a:r>
              <a:rPr lang="en-US" altLang="zh-CN" dirty="0" err="1" smtClean="0"/>
              <a:t>Mysql</a:t>
            </a:r>
            <a:r>
              <a:rPr lang="en-US" altLang="zh-CN" dirty="0" smtClean="0"/>
              <a:t>: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34091"/>
            <a:ext cx="9144000" cy="18350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4872" y="2077962"/>
            <a:ext cx="4851400" cy="558800"/>
          </a:xfrm>
          <a:prstGeom prst="rect">
            <a:avLst/>
          </a:prstGeom>
        </p:spPr>
      </p:pic>
      <p:pic>
        <p:nvPicPr>
          <p:cNvPr id="7" name="Picture 6" descr="mino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6742" y="0"/>
            <a:ext cx="2567258" cy="10160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77090" y="4148667"/>
            <a:ext cx="1899195" cy="423333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51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1658"/>
            <a:ext cx="8229600" cy="924342"/>
          </a:xfrm>
        </p:spPr>
        <p:txBody>
          <a:bodyPr/>
          <a:lstStyle/>
          <a:p>
            <a:pPr algn="l"/>
            <a:r>
              <a:rPr lang="zh-CN" altLang="en-US" dirty="0" smtClean="0"/>
              <a:t>布署</a:t>
            </a:r>
            <a:r>
              <a:rPr lang="en-US" altLang="zh-CN" dirty="0" smtClean="0"/>
              <a:t>Owl</a:t>
            </a:r>
            <a:endParaRPr lang="en-US" dirty="0"/>
          </a:p>
        </p:txBody>
      </p:sp>
      <p:pic>
        <p:nvPicPr>
          <p:cNvPr id="4" name="Picture 3" descr="mino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6742" y="0"/>
            <a:ext cx="2567258" cy="1016000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864206"/>
            <a:ext cx="8229600" cy="5261958"/>
          </a:xfrm>
        </p:spPr>
        <p:txBody>
          <a:bodyPr/>
          <a:lstStyle/>
          <a:p>
            <a:r>
              <a:rPr lang="zh-CN" altLang="en-US" dirty="0" smtClean="0"/>
              <a:t>创建</a:t>
            </a:r>
            <a:r>
              <a:rPr lang="en-US" altLang="zh-CN" dirty="0" err="1" smtClean="0"/>
              <a:t>Mysql</a:t>
            </a:r>
            <a:r>
              <a:rPr lang="zh-CN" altLang="en-US" dirty="0" smtClean="0"/>
              <a:t>数据库</a:t>
            </a:r>
            <a:r>
              <a:rPr lang="en-US" altLang="zh-CN" dirty="0" smtClean="0"/>
              <a:t>: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6950" y="1460379"/>
            <a:ext cx="6707909" cy="5160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845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ino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6742" y="0"/>
            <a:ext cx="2567258" cy="1016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1658"/>
            <a:ext cx="8229600" cy="1021335"/>
          </a:xfrm>
        </p:spPr>
        <p:txBody>
          <a:bodyPr/>
          <a:lstStyle/>
          <a:p>
            <a:pPr algn="l"/>
            <a:r>
              <a:rPr lang="zh-CN" altLang="en-US" dirty="0" smtClean="0"/>
              <a:t>布署</a:t>
            </a:r>
            <a:r>
              <a:rPr lang="en-US" altLang="zh-CN" dirty="0" smtClean="0"/>
              <a:t>Owl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016000"/>
            <a:ext cx="8229600" cy="5661957"/>
          </a:xfrm>
        </p:spPr>
        <p:txBody>
          <a:bodyPr/>
          <a:lstStyle/>
          <a:p>
            <a:r>
              <a:rPr lang="zh-CN" altLang="en-US" dirty="0" smtClean="0"/>
              <a:t>创建</a:t>
            </a:r>
            <a:r>
              <a:rPr lang="en-US" altLang="zh-CN" dirty="0" smtClean="0"/>
              <a:t>Owl </a:t>
            </a:r>
            <a:r>
              <a:rPr lang="en-US" altLang="zh-CN" dirty="0" err="1" smtClean="0"/>
              <a:t>Django</a:t>
            </a:r>
            <a:r>
              <a:rPr lang="zh-CN" altLang="en-US" dirty="0" smtClean="0"/>
              <a:t> </a:t>
            </a:r>
            <a:r>
              <a:rPr lang="en-US" altLang="zh-CN" dirty="0" smtClean="0"/>
              <a:t>App</a:t>
            </a:r>
            <a:r>
              <a:rPr lang="zh-CN" altLang="en-US" dirty="0" smtClean="0"/>
              <a:t>数据库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4593" y="1597717"/>
            <a:ext cx="6487545" cy="5260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1973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8857"/>
            <a:ext cx="8229600" cy="907143"/>
          </a:xfrm>
        </p:spPr>
        <p:txBody>
          <a:bodyPr/>
          <a:lstStyle/>
          <a:p>
            <a:pPr algn="l"/>
            <a:r>
              <a:rPr lang="zh-CN" altLang="en-US" dirty="0" smtClean="0"/>
              <a:t>布署</a:t>
            </a:r>
            <a:r>
              <a:rPr lang="en-US" altLang="zh-CN" dirty="0" smtClean="0"/>
              <a:t>Owl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82952"/>
            <a:ext cx="8229600" cy="5243211"/>
          </a:xfrm>
        </p:spPr>
        <p:txBody>
          <a:bodyPr/>
          <a:lstStyle/>
          <a:p>
            <a:r>
              <a:rPr lang="zh-CN" altLang="en-US" dirty="0" smtClean="0"/>
              <a:t>配置</a:t>
            </a:r>
            <a:r>
              <a:rPr lang="zh-CN" altLang="zh-CN" dirty="0" smtClean="0"/>
              <a:t>、</a:t>
            </a:r>
            <a:r>
              <a:rPr lang="zh-CN" altLang="en-US" dirty="0" smtClean="0"/>
              <a:t>启动</a:t>
            </a:r>
            <a:r>
              <a:rPr lang="en-US" altLang="zh-CN" dirty="0" smtClean="0"/>
              <a:t>Collector</a:t>
            </a:r>
          </a:p>
          <a:p>
            <a:pPr marL="0" indent="0">
              <a:buNone/>
            </a:pPr>
            <a:endParaRPr lang="en-US" altLang="zh-CN" dirty="0" smtClean="0"/>
          </a:p>
          <a:p>
            <a:pPr lvl="1"/>
            <a:endParaRPr lang="en-US" dirty="0"/>
          </a:p>
        </p:txBody>
      </p:sp>
      <p:pic>
        <p:nvPicPr>
          <p:cNvPr id="4" name="Picture 3" descr="mino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6742" y="0"/>
            <a:ext cx="2567258" cy="1016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9262" y="1947897"/>
            <a:ext cx="6245476" cy="445742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8066" y="1448040"/>
            <a:ext cx="5016500" cy="482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88066" y="6417729"/>
            <a:ext cx="5499100" cy="4445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652762" y="1995650"/>
            <a:ext cx="16812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>
                <a:solidFill>
                  <a:schemeClr val="bg1"/>
                </a:solidFill>
              </a:rPr>
              <a:t>支持的服务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447149" y="4136574"/>
            <a:ext cx="12814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 smtClean="0">
                <a:solidFill>
                  <a:srgbClr val="FFFFFF"/>
                </a:solidFill>
              </a:rPr>
              <a:t>收集</a:t>
            </a:r>
            <a:r>
              <a:rPr lang="en-US" altLang="zh-CN" sz="1200" dirty="0" smtClean="0">
                <a:solidFill>
                  <a:srgbClr val="FFFFFF"/>
                </a:solidFill>
              </a:rPr>
              <a:t>metrics</a:t>
            </a:r>
            <a:r>
              <a:rPr lang="zh-CN" altLang="en-US" sz="1200" dirty="0" smtClean="0">
                <a:solidFill>
                  <a:srgbClr val="FFFFFF"/>
                </a:solidFill>
              </a:rPr>
              <a:t>的</a:t>
            </a:r>
            <a:r>
              <a:rPr lang="en-US" altLang="zh-CN" sz="1200" dirty="0" err="1" smtClean="0">
                <a:solidFill>
                  <a:srgbClr val="FFFFFF"/>
                </a:solidFill>
              </a:rPr>
              <a:t>uri</a:t>
            </a:r>
            <a:endParaRPr lang="en-US" sz="12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6387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dirty="0" smtClean="0"/>
              <a:t>布署</a:t>
            </a:r>
            <a:r>
              <a:rPr lang="en-US" altLang="zh-CN" dirty="0" smtClean="0"/>
              <a:t>Owl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4190"/>
            <a:ext cx="8229600" cy="4831973"/>
          </a:xfrm>
        </p:spPr>
        <p:txBody>
          <a:bodyPr/>
          <a:lstStyle/>
          <a:p>
            <a:r>
              <a:rPr lang="zh-CN" altLang="en-US" dirty="0" smtClean="0"/>
              <a:t>初始化</a:t>
            </a:r>
            <a:r>
              <a:rPr lang="en-US" altLang="zh-CN" dirty="0" err="1" smtClean="0"/>
              <a:t>Opentsdb</a:t>
            </a:r>
            <a:r>
              <a:rPr lang="zh-CN" altLang="en-US" dirty="0" smtClean="0"/>
              <a:t>服务</a:t>
            </a:r>
            <a:endParaRPr lang="en-US" altLang="zh-CN" dirty="0"/>
          </a:p>
          <a:p>
            <a:pPr lvl="1"/>
            <a:r>
              <a:rPr lang="zh-CN" altLang="en-US" dirty="0" smtClean="0"/>
              <a:t>创建</a:t>
            </a:r>
            <a:r>
              <a:rPr lang="en-US" altLang="zh-CN" dirty="0" err="1" smtClean="0"/>
              <a:t>Hbase</a:t>
            </a:r>
            <a:r>
              <a:rPr lang="en-US" altLang="zh-CN" dirty="0" smtClean="0"/>
              <a:t> Table</a:t>
            </a:r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  <a:p>
            <a:pPr marL="457200" lvl="1" indent="0">
              <a:buNone/>
            </a:pPr>
            <a:endParaRPr lang="en-US" altLang="zh-CN" dirty="0" smtClean="0"/>
          </a:p>
          <a:p>
            <a:pPr lvl="1"/>
            <a:r>
              <a:rPr lang="zh-CN" altLang="en-US" dirty="0" smtClean="0"/>
              <a:t>启动服务</a:t>
            </a:r>
            <a:endParaRPr lang="en-US" altLang="zh-CN" dirty="0" smtClean="0"/>
          </a:p>
          <a:p>
            <a:pPr lvl="2"/>
            <a:endParaRPr lang="en-US" altLang="zh-CN" dirty="0" smtClean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 descr="mino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6742" y="0"/>
            <a:ext cx="2567258" cy="1016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421712"/>
            <a:ext cx="9144000" cy="60359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9263" y="2343577"/>
            <a:ext cx="6245475" cy="265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1968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dirty="0" smtClean="0"/>
              <a:t>布署</a:t>
            </a:r>
            <a:r>
              <a:rPr lang="en-US" altLang="zh-CN" dirty="0" smtClean="0"/>
              <a:t>Owl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45810"/>
            <a:ext cx="8229600" cy="4880353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配置</a:t>
            </a:r>
            <a:r>
              <a:rPr lang="zh-CN" altLang="zh-CN" dirty="0" smtClean="0"/>
              <a:t>、</a:t>
            </a:r>
            <a:r>
              <a:rPr lang="zh-CN" altLang="en-US" dirty="0" smtClean="0"/>
              <a:t>启动</a:t>
            </a:r>
            <a:r>
              <a:rPr lang="en-US" altLang="zh-CN" dirty="0" err="1" smtClean="0"/>
              <a:t>Opentsdb</a:t>
            </a:r>
            <a:r>
              <a:rPr lang="en-US" altLang="zh-CN" dirty="0" smtClean="0"/>
              <a:t> Collector</a:t>
            </a:r>
          </a:p>
          <a:p>
            <a:pPr lvl="1"/>
            <a:r>
              <a:rPr lang="zh-CN" altLang="en-US" dirty="0" smtClean="0"/>
              <a:t>配置</a:t>
            </a:r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  <a:p>
            <a:pPr marL="457200" lvl="1" indent="0">
              <a:buNone/>
            </a:pPr>
            <a:endParaRPr lang="en-US" altLang="zh-CN" dirty="0"/>
          </a:p>
          <a:p>
            <a:pPr lvl="1"/>
            <a:r>
              <a:rPr lang="zh-CN" altLang="en-US" dirty="0" smtClean="0"/>
              <a:t>启动</a:t>
            </a:r>
            <a:endParaRPr lang="en-US" altLang="zh-CN" dirty="0" smtClean="0"/>
          </a:p>
          <a:p>
            <a:pPr lvl="1"/>
            <a:endParaRPr lang="en-US" altLang="zh-CN" dirty="0" smtClean="0"/>
          </a:p>
        </p:txBody>
      </p:sp>
      <p:pic>
        <p:nvPicPr>
          <p:cNvPr id="4" name="Picture 3" descr="mino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6742" y="0"/>
            <a:ext cx="2567258" cy="1016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0300" y="2413000"/>
            <a:ext cx="6883400" cy="508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110587"/>
            <a:ext cx="9144000" cy="60779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0300" y="4470400"/>
            <a:ext cx="60706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2082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Minos</a:t>
            </a:r>
            <a:r>
              <a:rPr lang="zh-CN" altLang="en-US" dirty="0" smtClean="0"/>
              <a:t>简介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目标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集群级别的</a:t>
            </a:r>
            <a:r>
              <a:rPr lang="en-US" altLang="zh-CN" dirty="0" smtClean="0"/>
              <a:t>Hadoop</a:t>
            </a:r>
            <a:r>
              <a:rPr lang="zh-CN" altLang="en-US" dirty="0" smtClean="0"/>
              <a:t>配置、布署、监控系统</a:t>
            </a:r>
            <a:endParaRPr lang="en-US" altLang="zh-CN" dirty="0" smtClean="0"/>
          </a:p>
        </p:txBody>
      </p:sp>
      <p:pic>
        <p:nvPicPr>
          <p:cNvPr id="4" name="Picture 3" descr="mino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6742" y="0"/>
            <a:ext cx="2567258" cy="1016000"/>
          </a:xfrm>
          <a:prstGeom prst="rect">
            <a:avLst/>
          </a:prstGeom>
        </p:spPr>
      </p:pic>
      <p:pic>
        <p:nvPicPr>
          <p:cNvPr id="7" name="Picture 6" descr="Hadoop-Developmen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2879191"/>
            <a:ext cx="3492500" cy="3246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823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dirty="0" smtClean="0"/>
              <a:t>布署</a:t>
            </a:r>
            <a:r>
              <a:rPr lang="en-US" altLang="zh-CN" dirty="0" smtClean="0"/>
              <a:t>Owl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4190"/>
            <a:ext cx="8229600" cy="5080000"/>
          </a:xfrm>
        </p:spPr>
        <p:txBody>
          <a:bodyPr/>
          <a:lstStyle/>
          <a:p>
            <a:r>
              <a:rPr lang="zh-CN" altLang="en-US" dirty="0" smtClean="0"/>
              <a:t>配置</a:t>
            </a:r>
            <a:r>
              <a:rPr lang="zh-CN" altLang="zh-CN" dirty="0" smtClean="0"/>
              <a:t>、</a:t>
            </a:r>
            <a:r>
              <a:rPr lang="zh-CN" altLang="en-US" dirty="0" smtClean="0"/>
              <a:t>启动</a:t>
            </a:r>
            <a:r>
              <a:rPr lang="en-US" altLang="zh-CN" dirty="0" smtClean="0"/>
              <a:t>Owl:</a:t>
            </a:r>
          </a:p>
          <a:p>
            <a:pPr lvl="1"/>
            <a:r>
              <a:rPr lang="zh-CN" altLang="en-US" dirty="0" smtClean="0"/>
              <a:t>配置</a:t>
            </a:r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  <a:p>
            <a:pPr lvl="1"/>
            <a:r>
              <a:rPr lang="zh-CN" altLang="en-US" dirty="0" smtClean="0"/>
              <a:t>启动</a:t>
            </a:r>
            <a:endParaRPr lang="en-US" dirty="0"/>
          </a:p>
        </p:txBody>
      </p:sp>
      <p:pic>
        <p:nvPicPr>
          <p:cNvPr id="4" name="Picture 3" descr="mino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6742" y="0"/>
            <a:ext cx="2567258" cy="1016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2800" y="2122110"/>
            <a:ext cx="4965700" cy="533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6900" y="2679700"/>
            <a:ext cx="5410200" cy="28575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8267" y="5955090"/>
            <a:ext cx="7416800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3213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dirty="0" smtClean="0"/>
              <a:t>布署</a:t>
            </a:r>
            <a:r>
              <a:rPr lang="en-US" altLang="zh-CN" dirty="0" smtClean="0"/>
              <a:t>Owl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708525"/>
          </a:xfrm>
        </p:spPr>
        <p:txBody>
          <a:bodyPr/>
          <a:lstStyle/>
          <a:p>
            <a:r>
              <a:rPr lang="zh-CN" altLang="en-US" dirty="0" smtClean="0"/>
              <a:t>查看</a:t>
            </a:r>
            <a:r>
              <a:rPr lang="en-US" altLang="zh-CN" dirty="0" smtClean="0"/>
              <a:t>Owl</a:t>
            </a:r>
            <a:endParaRPr lang="en-US" dirty="0"/>
          </a:p>
        </p:txBody>
      </p:sp>
      <p:pic>
        <p:nvPicPr>
          <p:cNvPr id="4" name="Picture 3" descr="mino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6742" y="0"/>
            <a:ext cx="2567258" cy="1016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637" y="2028624"/>
            <a:ext cx="8312727" cy="4097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8952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dirty="0" smtClean="0"/>
              <a:t>布署</a:t>
            </a:r>
            <a:r>
              <a:rPr lang="en-US" altLang="zh-CN" dirty="0" smtClean="0"/>
              <a:t>Owl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18382"/>
            <a:ext cx="8229600" cy="4807782"/>
          </a:xfrm>
        </p:spPr>
        <p:txBody>
          <a:bodyPr/>
          <a:lstStyle/>
          <a:p>
            <a:r>
              <a:rPr lang="zh-CN" altLang="en-US" dirty="0" smtClean="0"/>
              <a:t>查看</a:t>
            </a:r>
            <a:r>
              <a:rPr lang="en-US" altLang="zh-CN" dirty="0" smtClean="0"/>
              <a:t>Owl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32000"/>
            <a:ext cx="9144000" cy="3962543"/>
          </a:xfrm>
          <a:prstGeom prst="rect">
            <a:avLst/>
          </a:prstGeom>
        </p:spPr>
      </p:pic>
      <p:pic>
        <p:nvPicPr>
          <p:cNvPr id="5" name="Picture 4" descr="mino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6742" y="0"/>
            <a:ext cx="2567258" cy="10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9374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dirty="0" smtClean="0"/>
              <a:t>布署</a:t>
            </a:r>
            <a:r>
              <a:rPr lang="en-US" altLang="zh-CN" dirty="0" smtClean="0"/>
              <a:t>Owl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257906"/>
            <a:ext cx="8229600" cy="4868258"/>
          </a:xfrm>
        </p:spPr>
        <p:txBody>
          <a:bodyPr/>
          <a:lstStyle/>
          <a:p>
            <a:r>
              <a:rPr lang="zh-CN" altLang="en-US" dirty="0" smtClean="0"/>
              <a:t>查看</a:t>
            </a:r>
            <a:r>
              <a:rPr lang="en-US" altLang="zh-CN" dirty="0" smtClean="0"/>
              <a:t>Owl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636" y="1781304"/>
            <a:ext cx="8312728" cy="4976796"/>
          </a:xfrm>
          <a:prstGeom prst="rect">
            <a:avLst/>
          </a:prstGeom>
        </p:spPr>
      </p:pic>
      <p:pic>
        <p:nvPicPr>
          <p:cNvPr id="7" name="Picture 6" descr="mino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6742" y="0"/>
            <a:ext cx="2567258" cy="10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1189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0219"/>
          </a:xfrm>
        </p:spPr>
        <p:txBody>
          <a:bodyPr/>
          <a:lstStyle/>
          <a:p>
            <a:pPr algn="l"/>
            <a:r>
              <a:rPr lang="zh-CN" altLang="en-US" dirty="0" smtClean="0"/>
              <a:t>布署</a:t>
            </a:r>
            <a:r>
              <a:rPr lang="en-US" altLang="zh-CN" dirty="0" smtClean="0"/>
              <a:t>Owl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16000"/>
            <a:ext cx="8229600" cy="5110163"/>
          </a:xfrm>
        </p:spPr>
        <p:txBody>
          <a:bodyPr/>
          <a:lstStyle/>
          <a:p>
            <a:r>
              <a:rPr lang="zh-CN" altLang="en-US" dirty="0" smtClean="0"/>
              <a:t>查看</a:t>
            </a:r>
            <a:r>
              <a:rPr lang="en-US" altLang="zh-CN" dirty="0" smtClean="0"/>
              <a:t>Owl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7" y="1539402"/>
            <a:ext cx="7557026" cy="5229741"/>
          </a:xfrm>
          <a:prstGeom prst="rect">
            <a:avLst/>
          </a:prstGeom>
        </p:spPr>
      </p:pic>
      <p:pic>
        <p:nvPicPr>
          <p:cNvPr id="5" name="Picture 4" descr="mino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6742" y="0"/>
            <a:ext cx="2567258" cy="10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18403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41362"/>
          </a:xfrm>
        </p:spPr>
        <p:txBody>
          <a:bodyPr>
            <a:normAutofit fontScale="90000"/>
          </a:bodyPr>
          <a:lstStyle/>
          <a:p>
            <a:pPr algn="l"/>
            <a:r>
              <a:rPr lang="zh-CN" altLang="en-US" dirty="0" smtClean="0"/>
              <a:t>布署</a:t>
            </a:r>
            <a:r>
              <a:rPr lang="en-US" altLang="zh-CN" dirty="0" smtClean="0"/>
              <a:t>Owl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58762"/>
            <a:ext cx="8229600" cy="5267401"/>
          </a:xfrm>
        </p:spPr>
        <p:txBody>
          <a:bodyPr/>
          <a:lstStyle/>
          <a:p>
            <a:r>
              <a:rPr lang="zh-CN" altLang="en-US" dirty="0" smtClean="0"/>
              <a:t>查看</a:t>
            </a:r>
            <a:r>
              <a:rPr lang="en-US" altLang="zh-CN" dirty="0" smtClean="0"/>
              <a:t>Owl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8904" y="921677"/>
            <a:ext cx="5251096" cy="5878091"/>
          </a:xfrm>
          <a:prstGeom prst="rect">
            <a:avLst/>
          </a:prstGeom>
        </p:spPr>
      </p:pic>
      <p:pic>
        <p:nvPicPr>
          <p:cNvPr id="5" name="Picture 4" descr="mino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6742" y="0"/>
            <a:ext cx="2567258" cy="10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96269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dirty="0" smtClean="0"/>
              <a:t>布署</a:t>
            </a:r>
            <a:r>
              <a:rPr lang="en-US" altLang="zh-CN" dirty="0" smtClean="0"/>
              <a:t>Owl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30476"/>
            <a:ext cx="8229600" cy="4983238"/>
          </a:xfrm>
        </p:spPr>
        <p:txBody>
          <a:bodyPr/>
          <a:lstStyle/>
          <a:p>
            <a:r>
              <a:rPr lang="zh-CN" altLang="en-US" dirty="0" smtClean="0"/>
              <a:t>扩展</a:t>
            </a:r>
            <a:r>
              <a:rPr lang="en-US" altLang="zh-CN" dirty="0" smtClean="0"/>
              <a:t>Metrics</a:t>
            </a:r>
            <a:endParaRPr lang="en-US" dirty="0"/>
          </a:p>
        </p:txBody>
      </p:sp>
      <p:pic>
        <p:nvPicPr>
          <p:cNvPr id="4" name="Picture 3" descr="mino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6742" y="0"/>
            <a:ext cx="2567258" cy="1016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1026" y="2319475"/>
            <a:ext cx="4492232" cy="439776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323121" y="1913858"/>
            <a:ext cx="3236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dirty="0"/>
              <a:t>http://10.237.101.59:12201/</a:t>
            </a:r>
            <a:r>
              <a:rPr lang="cs-CZ" dirty="0" err="1"/>
              <a:t>jmx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405775" y="2283191"/>
            <a:ext cx="718702" cy="256810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323121" y="6407331"/>
            <a:ext cx="2511069" cy="175624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00020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dirty="0" smtClean="0"/>
              <a:t>布署</a:t>
            </a:r>
            <a:r>
              <a:rPr lang="en-US" altLang="zh-CN" dirty="0" smtClean="0"/>
              <a:t>Owl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16000"/>
            <a:ext cx="8229600" cy="5110163"/>
          </a:xfrm>
        </p:spPr>
        <p:txBody>
          <a:bodyPr/>
          <a:lstStyle/>
          <a:p>
            <a:r>
              <a:rPr lang="zh-CN" altLang="en-US" dirty="0" smtClean="0"/>
              <a:t>扩展</a:t>
            </a:r>
            <a:r>
              <a:rPr lang="en-US" altLang="zh-CN" dirty="0" smtClean="0"/>
              <a:t>Metrics:</a:t>
            </a:r>
            <a:endParaRPr lang="en-US" dirty="0"/>
          </a:p>
        </p:txBody>
      </p:sp>
      <p:pic>
        <p:nvPicPr>
          <p:cNvPr id="4" name="Picture 3" descr="mino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6742" y="0"/>
            <a:ext cx="2567258" cy="1016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9767" y="1541538"/>
            <a:ext cx="6273800" cy="533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6514" y="2278829"/>
            <a:ext cx="6038273" cy="453736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571203" y="5210182"/>
            <a:ext cx="4165844" cy="223445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66595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/>
          </a:p>
          <a:p>
            <a:pPr marL="0" indent="0" algn="ctr">
              <a:buNone/>
            </a:pPr>
            <a:r>
              <a:rPr lang="en-US" altLang="zh-CN" sz="4800" dirty="0" smtClean="0"/>
              <a:t>Part 4: Minos Future</a:t>
            </a:r>
            <a:endParaRPr lang="en-US" sz="4800" dirty="0"/>
          </a:p>
        </p:txBody>
      </p:sp>
      <p:pic>
        <p:nvPicPr>
          <p:cNvPr id="4" name="Picture 3" descr="mino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6742" y="0"/>
            <a:ext cx="2567258" cy="10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99726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Minos Future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支持异构机型</a:t>
            </a:r>
            <a:endParaRPr lang="en-US" altLang="zh-CN" dirty="0" smtClean="0"/>
          </a:p>
          <a:p>
            <a:r>
              <a:rPr lang="zh-CN" altLang="en-US" dirty="0" smtClean="0"/>
              <a:t>同机多实例</a:t>
            </a:r>
            <a:endParaRPr lang="en-US" altLang="zh-CN" dirty="0" smtClean="0"/>
          </a:p>
          <a:p>
            <a:r>
              <a:rPr lang="zh-CN" altLang="en-US" dirty="0" smtClean="0"/>
              <a:t>端口动态分配</a:t>
            </a:r>
            <a:endParaRPr lang="en-US" altLang="zh-CN" dirty="0" smtClean="0"/>
          </a:p>
          <a:p>
            <a:r>
              <a:rPr lang="zh-CN" altLang="en-US" dirty="0" smtClean="0"/>
              <a:t>提升易用性</a:t>
            </a:r>
            <a:endParaRPr lang="en-US" altLang="zh-CN" dirty="0" smtClean="0"/>
          </a:p>
          <a:p>
            <a:pPr lvl="1"/>
            <a:r>
              <a:rPr lang="zh-CN" altLang="en-US" sz="2400" dirty="0" smtClean="0"/>
              <a:t>完善文档</a:t>
            </a:r>
            <a:endParaRPr lang="en-US" altLang="zh-CN" sz="2400" dirty="0" smtClean="0"/>
          </a:p>
          <a:p>
            <a:pPr lvl="1"/>
            <a:r>
              <a:rPr lang="zh-CN" altLang="en-US" sz="2400" dirty="0" smtClean="0"/>
              <a:t>支持一键安装</a:t>
            </a:r>
            <a:endParaRPr lang="en-US" sz="2400" dirty="0"/>
          </a:p>
        </p:txBody>
      </p:sp>
      <p:pic>
        <p:nvPicPr>
          <p:cNvPr id="4" name="Picture 3" descr="mino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6742" y="0"/>
            <a:ext cx="2567258" cy="10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6799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06462"/>
          </a:xfrm>
        </p:spPr>
        <p:txBody>
          <a:bodyPr/>
          <a:lstStyle/>
          <a:p>
            <a:pPr algn="l"/>
            <a:r>
              <a:rPr lang="en-US" dirty="0" smtClean="0"/>
              <a:t>Minos</a:t>
            </a:r>
            <a:r>
              <a:rPr lang="zh-CN" altLang="en-US" dirty="0" smtClean="0"/>
              <a:t>简介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5900" y="1016000"/>
            <a:ext cx="8712200" cy="5664200"/>
          </a:xfrm>
        </p:spPr>
        <p:txBody>
          <a:bodyPr>
            <a:normAutofit fontScale="92500" lnSpcReduction="20000"/>
          </a:bodyPr>
          <a:lstStyle/>
          <a:p>
            <a:r>
              <a:rPr lang="zh-CN" altLang="en-US" dirty="0"/>
              <a:t>参考方案</a:t>
            </a:r>
            <a:endParaRPr lang="en-US" altLang="zh-CN" sz="1600" dirty="0"/>
          </a:p>
          <a:p>
            <a:pPr lvl="1"/>
            <a:r>
              <a:rPr lang="en-US" altLang="zh-CN" dirty="0"/>
              <a:t>Hadoop</a:t>
            </a:r>
            <a:r>
              <a:rPr lang="zh-CN" altLang="en-US" dirty="0"/>
              <a:t>原生脚本</a:t>
            </a:r>
            <a:endParaRPr lang="en-US" altLang="zh-CN" dirty="0"/>
          </a:p>
          <a:p>
            <a:pPr marL="1257300" lvl="2" indent="-342900">
              <a:buFont typeface="+mj-lt"/>
              <a:buAutoNum type="arabicPeriod"/>
            </a:pPr>
            <a:r>
              <a:rPr lang="zh-CN" altLang="en-US" sz="1600" dirty="0"/>
              <a:t>大部分是进程级管理</a:t>
            </a:r>
            <a:endParaRPr lang="en-US" altLang="zh-CN" sz="1600" dirty="0"/>
          </a:p>
          <a:p>
            <a:pPr marL="1257300" lvl="2" indent="-342900">
              <a:buFont typeface="+mj-lt"/>
              <a:buAutoNum type="arabicPeriod"/>
            </a:pPr>
            <a:r>
              <a:rPr lang="zh-CN" altLang="en-US" sz="1600" dirty="0"/>
              <a:t>很多手工工作，不自动，无状态监</a:t>
            </a:r>
            <a:r>
              <a:rPr lang="zh-CN" altLang="en-US" sz="1600" dirty="0" smtClean="0"/>
              <a:t>控</a:t>
            </a:r>
            <a:endParaRPr lang="en-US" dirty="0" smtClean="0"/>
          </a:p>
          <a:p>
            <a:pPr lvl="1"/>
            <a:r>
              <a:rPr lang="en-US" dirty="0" err="1" smtClean="0"/>
              <a:t>Cloudera</a:t>
            </a:r>
            <a:r>
              <a:rPr lang="en-US" dirty="0" smtClean="0"/>
              <a:t> Manager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sz="1600" dirty="0">
                <a:hlinkClick r:id="rId2"/>
              </a:rPr>
              <a:t>http://www.cloudera.com/content/cloudera/en/products/cloudera-</a:t>
            </a:r>
            <a:r>
              <a:rPr lang="en-US" sz="1600" dirty="0" smtClean="0">
                <a:hlinkClick r:id="rId2"/>
              </a:rPr>
              <a:t>manager.html</a:t>
            </a:r>
            <a:endParaRPr lang="en-US" sz="1600" dirty="0" smtClean="0"/>
          </a:p>
          <a:p>
            <a:pPr marL="1257300" lvl="2" indent="-342900">
              <a:buFont typeface="+mj-lt"/>
              <a:buAutoNum type="arabicPeriod"/>
            </a:pPr>
            <a:r>
              <a:rPr lang="en-US" altLang="zh-CN" sz="1600" dirty="0" err="1" smtClean="0"/>
              <a:t>Cloudera</a:t>
            </a:r>
            <a:r>
              <a:rPr lang="zh-CN" altLang="en-US" sz="1600" dirty="0" smtClean="0"/>
              <a:t>商业软件，免费版</a:t>
            </a:r>
            <a:r>
              <a:rPr lang="en-US" altLang="zh-CN" sz="1600" dirty="0" smtClean="0"/>
              <a:t>: 50 nodes; </a:t>
            </a:r>
            <a:r>
              <a:rPr lang="zh-CN" altLang="en-US" sz="1600" dirty="0" smtClean="0"/>
              <a:t>收费版</a:t>
            </a:r>
            <a:r>
              <a:rPr lang="en-US" altLang="zh-CN" sz="1600" dirty="0" smtClean="0"/>
              <a:t>: </a:t>
            </a:r>
            <a:r>
              <a:rPr lang="zh-CN" altLang="en-US" sz="1600" dirty="0" smtClean="0"/>
              <a:t>高级</a:t>
            </a:r>
            <a:r>
              <a:rPr lang="en-US" altLang="zh-CN" sz="1600" dirty="0" smtClean="0"/>
              <a:t>feature, support</a:t>
            </a:r>
          </a:p>
          <a:p>
            <a:pPr marL="1257300" lvl="2" indent="-342900">
              <a:buFont typeface="+mj-lt"/>
              <a:buAutoNum type="arabicPeriod"/>
            </a:pPr>
            <a:r>
              <a:rPr lang="zh-CN" altLang="en-US" sz="1600" dirty="0" smtClean="0"/>
              <a:t>安装为系统服务，难支持同机多实例</a:t>
            </a:r>
            <a:endParaRPr lang="en-US" altLang="zh-CN" sz="1600" dirty="0" smtClean="0"/>
          </a:p>
          <a:p>
            <a:pPr marL="1257300" lvl="2" indent="-342900">
              <a:buFont typeface="+mj-lt"/>
              <a:buAutoNum type="arabicPeriod"/>
            </a:pPr>
            <a:r>
              <a:rPr lang="zh-CN" altLang="en-US" sz="1600" dirty="0" smtClean="0"/>
              <a:t>比较黑盒，不方便定位错误</a:t>
            </a:r>
            <a:endParaRPr lang="en-US" altLang="zh-CN" sz="1600" dirty="0" smtClean="0"/>
          </a:p>
          <a:p>
            <a:pPr marL="1257300" lvl="2" indent="-342900">
              <a:buFont typeface="+mj-lt"/>
              <a:buAutoNum type="arabicPeriod"/>
            </a:pPr>
            <a:r>
              <a:rPr lang="zh-CN" altLang="en-US" sz="1600" dirty="0" smtClean="0"/>
              <a:t>为</a:t>
            </a:r>
            <a:r>
              <a:rPr lang="en-US" altLang="zh-CN" sz="1600" dirty="0"/>
              <a:t>H</a:t>
            </a:r>
            <a:r>
              <a:rPr lang="en-US" altLang="zh-CN" sz="1600" dirty="0" smtClean="0"/>
              <a:t>adoop Ecosystem</a:t>
            </a:r>
            <a:r>
              <a:rPr lang="zh-CN" altLang="en-US" sz="1600" dirty="0" smtClean="0"/>
              <a:t>定制，扩展支持其它服务的门槛相对比较高</a:t>
            </a:r>
            <a:endParaRPr lang="en-US" altLang="zh-CN" sz="1600" dirty="0" smtClean="0"/>
          </a:p>
          <a:p>
            <a:pPr marL="1257300" lvl="2" indent="-342900">
              <a:buFont typeface="+mj-lt"/>
              <a:buAutoNum type="arabicPeriod"/>
            </a:pPr>
            <a:r>
              <a:rPr lang="zh-CN" altLang="en-US" sz="1600" dirty="0"/>
              <a:t>缺乏灵活的包版本管理，方便用官方发布包，</a:t>
            </a:r>
            <a:r>
              <a:rPr lang="zh-CN" altLang="en-US" sz="1600" dirty="0" smtClean="0"/>
              <a:t>不方便开发团队</a:t>
            </a:r>
            <a:endParaRPr lang="en-US" altLang="zh-CN" sz="1600" dirty="0" smtClean="0"/>
          </a:p>
          <a:p>
            <a:pPr marL="1257300" lvl="2" indent="-342900">
              <a:buFont typeface="+mj-lt"/>
              <a:buAutoNum type="arabicPeriod"/>
            </a:pPr>
            <a:r>
              <a:rPr lang="zh-CN" altLang="en-US" sz="1600" dirty="0"/>
              <a:t>不支持</a:t>
            </a:r>
            <a:r>
              <a:rPr lang="en-US" altLang="zh-CN" sz="1600" dirty="0"/>
              <a:t>metrics</a:t>
            </a:r>
            <a:r>
              <a:rPr lang="zh-CN" altLang="en-US" sz="1600" dirty="0"/>
              <a:t>收集与</a:t>
            </a:r>
            <a:r>
              <a:rPr lang="zh-CN" altLang="en-US" sz="1600" dirty="0" smtClean="0"/>
              <a:t>展示</a:t>
            </a:r>
            <a:endParaRPr lang="en-US" sz="1600" dirty="0" smtClean="0"/>
          </a:p>
          <a:p>
            <a:pPr lvl="1"/>
            <a:r>
              <a:rPr lang="en-US" dirty="0" smtClean="0"/>
              <a:t>Apache </a:t>
            </a:r>
            <a:r>
              <a:rPr lang="en-US" dirty="0" err="1" smtClean="0"/>
              <a:t>Ambari</a:t>
            </a:r>
            <a:endParaRPr lang="en-US" dirty="0" smtClean="0"/>
          </a:p>
          <a:p>
            <a:pPr marL="1257300" lvl="2" indent="-342900">
              <a:buFont typeface="+mj-lt"/>
              <a:buAutoNum type="arabicPeriod"/>
            </a:pPr>
            <a:r>
              <a:rPr lang="en-US" sz="1600" dirty="0">
                <a:hlinkClick r:id="rId3"/>
              </a:rPr>
              <a:t>http://incubator.apache.org/ambari</a:t>
            </a:r>
            <a:r>
              <a:rPr lang="en-US" sz="1600" dirty="0" smtClean="0">
                <a:hlinkClick r:id="rId3"/>
              </a:rPr>
              <a:t>/</a:t>
            </a:r>
            <a:endParaRPr lang="en-US" sz="1600" dirty="0" smtClean="0"/>
          </a:p>
          <a:p>
            <a:pPr marL="1257300" lvl="2" indent="-342900">
              <a:buFont typeface="+mj-lt"/>
              <a:buAutoNum type="arabicPeriod"/>
            </a:pPr>
            <a:r>
              <a:rPr lang="zh-CN" altLang="en-US" sz="1600" dirty="0" smtClean="0"/>
              <a:t>由</a:t>
            </a:r>
            <a:r>
              <a:rPr lang="en-US" altLang="zh-CN" sz="1600" dirty="0" err="1" smtClean="0"/>
              <a:t>Hortonworks</a:t>
            </a:r>
            <a:r>
              <a:rPr lang="zh-CN" altLang="en-US" sz="1600" dirty="0" smtClean="0"/>
              <a:t>主导，免费、开源</a:t>
            </a:r>
            <a:endParaRPr lang="en-US" altLang="zh-CN" sz="1600" dirty="0" smtClean="0"/>
          </a:p>
          <a:p>
            <a:pPr marL="1257300" lvl="2" indent="-342900">
              <a:buFont typeface="+mj-lt"/>
              <a:buAutoNum type="arabicPeriod"/>
            </a:pPr>
            <a:r>
              <a:rPr lang="zh-CN" altLang="en-US" sz="1600" dirty="0" smtClean="0"/>
              <a:t>与</a:t>
            </a:r>
            <a:r>
              <a:rPr lang="en-US" altLang="zh-CN" sz="1600" dirty="0" err="1" smtClean="0"/>
              <a:t>Cloudera</a:t>
            </a:r>
            <a:r>
              <a:rPr lang="en-US" altLang="zh-CN" sz="1600" dirty="0" smtClean="0"/>
              <a:t> Manager 3/4/5/6</a:t>
            </a:r>
            <a:r>
              <a:rPr lang="zh-CN" altLang="en-US" sz="1600" dirty="0" smtClean="0"/>
              <a:t>类似的特点</a:t>
            </a:r>
            <a:endParaRPr lang="en-US" altLang="zh-CN" sz="1600" dirty="0" smtClean="0"/>
          </a:p>
          <a:p>
            <a:pPr marL="1257300" lvl="2" indent="-342900">
              <a:buFont typeface="+mj-lt"/>
              <a:buAutoNum type="arabicPeriod"/>
            </a:pPr>
            <a:r>
              <a:rPr lang="zh-CN" altLang="en-US" sz="1600" dirty="0" smtClean="0"/>
              <a:t>布署依赖</a:t>
            </a:r>
            <a:r>
              <a:rPr lang="en-US" altLang="zh-CN" sz="1600" dirty="0" err="1"/>
              <a:t>ssh</a:t>
            </a:r>
            <a:r>
              <a:rPr lang="zh-CN" altLang="en-US" sz="1600" dirty="0"/>
              <a:t>，需要用</a:t>
            </a:r>
            <a:r>
              <a:rPr lang="en-US" altLang="zh-CN" sz="1600" dirty="0"/>
              <a:t>public key</a:t>
            </a:r>
            <a:r>
              <a:rPr lang="zh-CN" altLang="en-US" sz="1600" dirty="0" smtClean="0"/>
              <a:t>做无密码登录</a:t>
            </a:r>
            <a:endParaRPr lang="en-US" altLang="zh-CN" sz="1600" dirty="0" smtClean="0"/>
          </a:p>
          <a:p>
            <a:pPr marL="1257300" lvl="2" indent="-342900">
              <a:buFont typeface="+mj-lt"/>
              <a:buAutoNum type="arabicPeriod"/>
            </a:pPr>
            <a:r>
              <a:rPr lang="en-US" altLang="zh-CN" sz="1600" dirty="0" smtClean="0"/>
              <a:t>Metrics</a:t>
            </a:r>
            <a:r>
              <a:rPr lang="zh-CN" altLang="en-US" sz="1600" dirty="0" smtClean="0"/>
              <a:t>通过</a:t>
            </a:r>
            <a:r>
              <a:rPr lang="en-US" altLang="zh-CN" sz="1600" dirty="0"/>
              <a:t>G</a:t>
            </a:r>
            <a:r>
              <a:rPr lang="en-US" altLang="zh-CN" sz="1600" dirty="0" smtClean="0"/>
              <a:t>anglia</a:t>
            </a:r>
            <a:r>
              <a:rPr lang="zh-CN" altLang="en-US" sz="1600" dirty="0" smtClean="0"/>
              <a:t>支持</a:t>
            </a:r>
            <a:r>
              <a:rPr lang="zh-CN" altLang="zh-CN" sz="1600" dirty="0" smtClean="0"/>
              <a:t>，</a:t>
            </a:r>
            <a:r>
              <a:rPr lang="en-US" altLang="zh-CN" sz="1600" dirty="0" smtClean="0"/>
              <a:t>Monitor</a:t>
            </a:r>
            <a:r>
              <a:rPr lang="zh-CN" altLang="en-US" sz="1600" dirty="0" smtClean="0"/>
              <a:t>通过</a:t>
            </a:r>
            <a:r>
              <a:rPr lang="en-US" altLang="zh-CN" sz="1600" dirty="0" err="1"/>
              <a:t>N</a:t>
            </a:r>
            <a:r>
              <a:rPr lang="en-US" altLang="zh-CN" sz="1600" dirty="0" err="1" smtClean="0"/>
              <a:t>agios</a:t>
            </a:r>
            <a:r>
              <a:rPr lang="zh-CN" altLang="en-US" sz="1600" dirty="0" smtClean="0"/>
              <a:t>支持</a:t>
            </a:r>
            <a:endParaRPr lang="en-US" altLang="zh-CN" sz="1600" dirty="0" smtClean="0"/>
          </a:p>
          <a:p>
            <a:pPr lvl="1"/>
            <a:r>
              <a:rPr lang="zh-CN" altLang="en-US" dirty="0" smtClean="0"/>
              <a:t>大厂</a:t>
            </a:r>
            <a:r>
              <a:rPr lang="zh-CN" altLang="en-US" dirty="0"/>
              <a:t>通用方案</a:t>
            </a:r>
            <a:endParaRPr lang="en-US" altLang="zh-CN" dirty="0"/>
          </a:p>
          <a:p>
            <a:pPr marL="1257300" lvl="2" indent="-342900">
              <a:buFont typeface="+mj-lt"/>
              <a:buAutoNum type="arabicPeriod"/>
            </a:pPr>
            <a:r>
              <a:rPr lang="en-US" altLang="zh-CN" sz="1600" dirty="0"/>
              <a:t>Microsoft’s Autopilot, Google’s Borg, </a:t>
            </a:r>
            <a:r>
              <a:rPr lang="en-US" altLang="zh-CN" sz="1600" dirty="0" err="1"/>
              <a:t>Tencent’s</a:t>
            </a:r>
            <a:r>
              <a:rPr lang="en-US" altLang="zh-CN" sz="1600" dirty="0"/>
              <a:t> </a:t>
            </a:r>
            <a:r>
              <a:rPr lang="en-US" altLang="zh-CN" sz="1600" dirty="0" err="1"/>
              <a:t>Torca</a:t>
            </a:r>
            <a:endParaRPr lang="en-US" altLang="zh-CN" sz="1600" dirty="0"/>
          </a:p>
          <a:p>
            <a:pPr marL="1257300" lvl="2" indent="-342900">
              <a:buFont typeface="+mj-lt"/>
              <a:buAutoNum type="arabicPeriod"/>
            </a:pPr>
            <a:endParaRPr lang="en-US" altLang="zh-CN" sz="1600" dirty="0" smtClean="0"/>
          </a:p>
        </p:txBody>
      </p:sp>
      <p:pic>
        <p:nvPicPr>
          <p:cNvPr id="4" name="Picture 3" descr="mino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6742" y="0"/>
            <a:ext cx="2567258" cy="10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1225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Q &amp; 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Any Questions?</a:t>
            </a:r>
          </a:p>
          <a:p>
            <a:endParaRPr lang="en-US" dirty="0" smtClean="0"/>
          </a:p>
          <a:p>
            <a:r>
              <a:rPr lang="en-US" dirty="0" smtClean="0"/>
              <a:t>Contact Me:</a:t>
            </a:r>
          </a:p>
          <a:p>
            <a:pPr lvl="1"/>
            <a:r>
              <a:rPr lang="en-US" dirty="0" smtClean="0"/>
              <a:t>Mail: </a:t>
            </a:r>
            <a:r>
              <a:rPr lang="en-US" dirty="0" smtClean="0">
                <a:hlinkClick r:id="rId2"/>
              </a:rPr>
              <a:t>wuzesheng@xiaomi.com</a:t>
            </a:r>
            <a:endParaRPr lang="en-US" dirty="0" smtClean="0"/>
          </a:p>
          <a:p>
            <a:pPr lvl="1"/>
            <a:r>
              <a:rPr lang="en-US" dirty="0" err="1" smtClean="0"/>
              <a:t>Weibo</a:t>
            </a:r>
            <a:r>
              <a:rPr lang="en-US" dirty="0" smtClean="0"/>
              <a:t>: @</a:t>
            </a:r>
            <a:r>
              <a:rPr lang="en-US" dirty="0" err="1" smtClean="0"/>
              <a:t>wuzesheng</a:t>
            </a:r>
            <a:endParaRPr lang="en-US" dirty="0"/>
          </a:p>
        </p:txBody>
      </p:sp>
      <p:pic>
        <p:nvPicPr>
          <p:cNvPr id="4" name="Picture 3" descr="mino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6742" y="0"/>
            <a:ext cx="2567258" cy="10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1128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Minos</a:t>
            </a:r>
            <a:r>
              <a:rPr lang="zh-CN" altLang="en-US" dirty="0" smtClean="0"/>
              <a:t>简介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3200" y="1295400"/>
            <a:ext cx="8813800" cy="4830763"/>
          </a:xfrm>
        </p:spPr>
        <p:txBody>
          <a:bodyPr/>
          <a:lstStyle/>
          <a:p>
            <a:r>
              <a:rPr lang="en-US" dirty="0" smtClean="0"/>
              <a:t>Minos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600" dirty="0">
                <a:hlinkClick r:id="rId2"/>
              </a:rPr>
              <a:t>https://github.com/XiaoMi/</a:t>
            </a:r>
            <a:r>
              <a:rPr lang="en-US" sz="1600" dirty="0" smtClean="0">
                <a:hlinkClick r:id="rId2"/>
              </a:rPr>
              <a:t>minos</a:t>
            </a:r>
            <a:endParaRPr lang="en-US" sz="1600" dirty="0" smtClean="0"/>
          </a:p>
          <a:p>
            <a:pPr marL="800100" lvl="1" indent="-342900">
              <a:buFont typeface="+mj-lt"/>
              <a:buAutoNum type="arabicPeriod"/>
            </a:pPr>
            <a:r>
              <a:rPr lang="zh-CN" altLang="en-US" sz="1600" dirty="0" smtClean="0"/>
              <a:t>由小米大数据团队自主研发，免费、开源</a:t>
            </a:r>
            <a:endParaRPr lang="en-US" altLang="zh-CN" sz="1600" dirty="0" smtClean="0"/>
          </a:p>
          <a:p>
            <a:pPr marL="800100" lvl="1" indent="-342900">
              <a:buFont typeface="+mj-lt"/>
              <a:buAutoNum type="arabicPeriod"/>
            </a:pPr>
            <a:r>
              <a:rPr lang="zh-CN" altLang="en-US" sz="1600" dirty="0" smtClean="0"/>
              <a:t>不强制要求布署为系统服务，能够灵活支持同机多实例</a:t>
            </a:r>
            <a:endParaRPr lang="en-US" altLang="zh-CN" sz="1600" dirty="0" smtClean="0"/>
          </a:p>
          <a:p>
            <a:pPr marL="800100" lvl="1" indent="-342900">
              <a:buFont typeface="+mj-lt"/>
              <a:buAutoNum type="arabicPeriod"/>
            </a:pPr>
            <a:r>
              <a:rPr lang="zh-CN" altLang="en-US" sz="1600" dirty="0" smtClean="0"/>
              <a:t>灵活便捷的包管理，对开发团队更为友好</a:t>
            </a:r>
            <a:endParaRPr lang="en-US" altLang="zh-CN" sz="1600" dirty="0" smtClean="0"/>
          </a:p>
          <a:p>
            <a:pPr marL="800100" lvl="1" indent="-342900">
              <a:buFont typeface="+mj-lt"/>
              <a:buAutoNum type="arabicPeriod"/>
            </a:pPr>
            <a:r>
              <a:rPr lang="zh-CN" altLang="en-US" sz="1600" dirty="0" smtClean="0"/>
              <a:t>直观的</a:t>
            </a:r>
            <a:r>
              <a:rPr lang="en-US" altLang="zh-CN" sz="1600" dirty="0" err="1" smtClean="0"/>
              <a:t>W</a:t>
            </a:r>
            <a:r>
              <a:rPr lang="en-US" sz="1600" dirty="0" err="1" smtClean="0"/>
              <a:t>ebUI</a:t>
            </a:r>
            <a:r>
              <a:rPr lang="en-US" sz="1600" dirty="0" smtClean="0"/>
              <a:t> Dashboard</a:t>
            </a:r>
            <a:r>
              <a:rPr lang="zh-CN" altLang="en-US" sz="1600" dirty="0" smtClean="0"/>
              <a:t>，方便的</a:t>
            </a:r>
            <a:r>
              <a:rPr lang="en-US" altLang="zh-CN" sz="1600" dirty="0"/>
              <a:t>C</a:t>
            </a:r>
            <a:r>
              <a:rPr lang="en-US" sz="1600" dirty="0" smtClean="0"/>
              <a:t>ommand </a:t>
            </a:r>
            <a:r>
              <a:rPr lang="en-US" sz="1600" dirty="0"/>
              <a:t>L</a:t>
            </a:r>
            <a:r>
              <a:rPr lang="en-US" sz="1600" dirty="0" smtClean="0"/>
              <a:t>ine </a:t>
            </a:r>
            <a:r>
              <a:rPr lang="en-US" sz="1600" dirty="0"/>
              <a:t>T</a:t>
            </a:r>
            <a:r>
              <a:rPr lang="en-US" sz="1600" dirty="0" smtClean="0"/>
              <a:t>ool</a:t>
            </a:r>
          </a:p>
          <a:p>
            <a:pPr marL="800100" lvl="1" indent="-342900">
              <a:buFont typeface="+mj-lt"/>
              <a:buAutoNum type="arabicPeriod"/>
            </a:pPr>
            <a:r>
              <a:rPr lang="zh-CN" altLang="en-US" sz="1600" dirty="0" smtClean="0"/>
              <a:t>抽象出</a:t>
            </a:r>
            <a:r>
              <a:rPr lang="en-US" altLang="zh-CN" sz="1600" dirty="0" smtClean="0"/>
              <a:t>service</a:t>
            </a:r>
            <a:r>
              <a:rPr lang="en-US" altLang="zh-CN" sz="1600" dirty="0" smtClean="0"/>
              <a:t>/job/</a:t>
            </a:r>
            <a:r>
              <a:rPr lang="en-US" altLang="zh-CN" sz="1600" dirty="0" smtClean="0"/>
              <a:t>task</a:t>
            </a:r>
            <a:r>
              <a:rPr lang="zh-CN" altLang="en-US" sz="1600" smtClean="0"/>
              <a:t>的概念</a:t>
            </a:r>
            <a:r>
              <a:rPr lang="zh-CN" altLang="en-US" sz="1600" smtClean="0"/>
              <a:t>，</a:t>
            </a:r>
            <a:r>
              <a:rPr lang="zh-CN" altLang="en-US" sz="1600" dirty="0" smtClean="0"/>
              <a:t>直观的配置文件描述</a:t>
            </a:r>
            <a:endParaRPr lang="en-US" altLang="zh-CN" sz="1600" dirty="0" smtClean="0"/>
          </a:p>
          <a:p>
            <a:pPr marL="800100" lvl="1" indent="-342900">
              <a:buFont typeface="+mj-lt"/>
              <a:buAutoNum type="arabicPeriod"/>
            </a:pPr>
            <a:r>
              <a:rPr lang="zh-CN" altLang="en-US" sz="1600" dirty="0" smtClean="0"/>
              <a:t>既支持集群级别的管理，也支持指定</a:t>
            </a:r>
            <a:r>
              <a:rPr lang="en-US" altLang="zh-CN" sz="1600" dirty="0" smtClean="0"/>
              <a:t>job/task</a:t>
            </a:r>
            <a:r>
              <a:rPr lang="zh-CN" altLang="en-US" sz="1600" dirty="0" smtClean="0"/>
              <a:t>级别的管理</a:t>
            </a:r>
            <a:endParaRPr lang="en-US" sz="1600" dirty="0" smtClean="0"/>
          </a:p>
          <a:p>
            <a:pPr marL="800100" lvl="1" indent="-342900">
              <a:buFont typeface="+mj-lt"/>
              <a:buAutoNum type="arabicPeriod"/>
            </a:pPr>
            <a:r>
              <a:rPr lang="zh-CN" altLang="en-US" sz="1600" dirty="0" smtClean="0"/>
              <a:t>方便扩展支持其它服务</a:t>
            </a:r>
            <a:r>
              <a:rPr lang="en-US" altLang="zh-CN" sz="1600" dirty="0" smtClean="0"/>
              <a:t>: Minos is beyond a </a:t>
            </a:r>
            <a:r>
              <a:rPr lang="en-US" altLang="zh-CN" sz="1600" dirty="0" err="1" smtClean="0"/>
              <a:t>hadoop</a:t>
            </a:r>
            <a:r>
              <a:rPr lang="en-US" altLang="zh-CN" sz="1600" dirty="0" smtClean="0"/>
              <a:t> deployment system!</a:t>
            </a:r>
          </a:p>
        </p:txBody>
      </p:sp>
      <p:pic>
        <p:nvPicPr>
          <p:cNvPr id="4" name="Picture 3" descr="mino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6742" y="0"/>
            <a:ext cx="2567258" cy="10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1934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/>
          </a:p>
          <a:p>
            <a:pPr marL="0" indent="0" algn="ctr">
              <a:buNone/>
            </a:pPr>
            <a:r>
              <a:rPr lang="en-US" altLang="zh-CN" sz="4800" dirty="0" smtClean="0"/>
              <a:t>Part 2</a:t>
            </a:r>
            <a:r>
              <a:rPr lang="en-US" altLang="zh-CN" sz="4800" dirty="0"/>
              <a:t>:</a:t>
            </a:r>
            <a:r>
              <a:rPr lang="en-US" altLang="zh-CN" sz="4800" dirty="0" smtClean="0"/>
              <a:t> </a:t>
            </a:r>
            <a:r>
              <a:rPr lang="zh-CN" altLang="en-US" sz="4800" dirty="0" smtClean="0"/>
              <a:t>原理篇</a:t>
            </a:r>
            <a:endParaRPr lang="en-US" sz="4800" dirty="0"/>
          </a:p>
        </p:txBody>
      </p:sp>
      <p:pic>
        <p:nvPicPr>
          <p:cNvPr id="4" name="Picture 3" descr="mino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6742" y="0"/>
            <a:ext cx="2567258" cy="10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5314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Minos</a:t>
            </a:r>
            <a:r>
              <a:rPr lang="zh-CN" altLang="en-US" dirty="0" smtClean="0"/>
              <a:t>架构</a:t>
            </a:r>
            <a:endParaRPr lang="en-US" dirty="0"/>
          </a:p>
        </p:txBody>
      </p:sp>
      <p:pic>
        <p:nvPicPr>
          <p:cNvPr id="5" name="Content Placeholder 4" descr="minos-arch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543" r="-15543"/>
          <a:stretch>
            <a:fillRect/>
          </a:stretch>
        </p:blipFill>
        <p:spPr>
          <a:xfrm>
            <a:off x="-111602" y="1252537"/>
            <a:ext cx="9255602" cy="5295547"/>
          </a:xfrm>
        </p:spPr>
      </p:pic>
      <p:pic>
        <p:nvPicPr>
          <p:cNvPr id="4" name="Picture 3" descr="mino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6742" y="0"/>
            <a:ext cx="2567258" cy="1016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879600" y="2362200"/>
            <a:ext cx="71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Tank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295900" y="4787900"/>
            <a:ext cx="673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OWL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229350" y="1992868"/>
            <a:ext cx="1231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Supervisor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009900" y="4787900"/>
            <a:ext cx="850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Client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06625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dirty="0" smtClean="0"/>
              <a:t>Minos</a:t>
            </a:r>
            <a:r>
              <a:rPr lang="zh-CN" altLang="en-US" dirty="0" smtClean="0"/>
              <a:t>组件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5168900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Client</a:t>
            </a:r>
          </a:p>
          <a:p>
            <a:pPr lvl="1"/>
            <a:r>
              <a:rPr lang="zh-CN" altLang="en-US" sz="2200" dirty="0" smtClean="0"/>
              <a:t>命令行工具，集群管理入口</a:t>
            </a:r>
            <a:endParaRPr lang="en-US" sz="2200" dirty="0" smtClean="0"/>
          </a:p>
          <a:p>
            <a:r>
              <a:rPr lang="en-US" dirty="0" smtClean="0"/>
              <a:t>Tank</a:t>
            </a:r>
          </a:p>
          <a:p>
            <a:pPr lvl="1"/>
            <a:r>
              <a:rPr lang="zh-CN" altLang="en-US" sz="2200" dirty="0" smtClean="0"/>
              <a:t>包管理服务器</a:t>
            </a:r>
            <a:endParaRPr lang="en-US" altLang="zh-CN" sz="2200" dirty="0" smtClean="0"/>
          </a:p>
          <a:p>
            <a:pPr lvl="1"/>
            <a:r>
              <a:rPr lang="en-US" sz="2200" dirty="0" smtClean="0"/>
              <a:t>Revision No, Timestamp, Package Name</a:t>
            </a:r>
            <a:r>
              <a:rPr lang="zh-CN" altLang="en-US" sz="2200" dirty="0" smtClean="0"/>
              <a:t>唯一标识</a:t>
            </a:r>
            <a:r>
              <a:rPr lang="en-US" altLang="zh-CN" sz="2200" dirty="0" smtClean="0"/>
              <a:t>Package</a:t>
            </a:r>
            <a:endParaRPr lang="en-US" sz="2200" dirty="0" smtClean="0"/>
          </a:p>
          <a:p>
            <a:r>
              <a:rPr lang="en-US" dirty="0" smtClean="0"/>
              <a:t>Supervisor</a:t>
            </a:r>
          </a:p>
          <a:p>
            <a:pPr lvl="1"/>
            <a:r>
              <a:rPr lang="zh-CN" altLang="en-US" sz="2200" dirty="0" smtClean="0"/>
              <a:t>进程管理与监控服务器</a:t>
            </a:r>
            <a:endParaRPr lang="en-US" altLang="zh-CN" sz="2200" dirty="0" smtClean="0"/>
          </a:p>
          <a:p>
            <a:pPr lvl="1"/>
            <a:r>
              <a:rPr lang="zh-CN" altLang="en-US" sz="2200" dirty="0" smtClean="0"/>
              <a:t>基于开源的</a:t>
            </a:r>
            <a:r>
              <a:rPr lang="en-US" altLang="zh-CN" sz="2200" dirty="0" smtClean="0"/>
              <a:t>Supervisor</a:t>
            </a:r>
            <a:r>
              <a:rPr lang="en-US" altLang="zh-CN" sz="2200" dirty="0"/>
              <a:t>(</a:t>
            </a:r>
            <a:r>
              <a:rPr lang="en-US" altLang="zh-CN" sz="2200" dirty="0">
                <a:hlinkClick r:id="rId2"/>
              </a:rPr>
              <a:t>http://supervisord.org</a:t>
            </a:r>
            <a:r>
              <a:rPr lang="en-US" altLang="zh-CN" sz="2200" dirty="0" smtClean="0">
                <a:hlinkClick r:id="rId2"/>
              </a:rPr>
              <a:t>/</a:t>
            </a:r>
            <a:r>
              <a:rPr lang="zh-CN" altLang="en-US" sz="2200" dirty="0" smtClean="0"/>
              <a:t> </a:t>
            </a:r>
            <a:r>
              <a:rPr lang="en-US" altLang="zh-CN" sz="2200" dirty="0" smtClean="0"/>
              <a:t>)</a:t>
            </a:r>
            <a:r>
              <a:rPr lang="zh-CN" altLang="en-US" sz="2200" dirty="0" smtClean="0"/>
              <a:t>二次开发</a:t>
            </a:r>
            <a:endParaRPr lang="en-US" altLang="zh-CN" sz="2200" dirty="0" smtClean="0"/>
          </a:p>
          <a:p>
            <a:pPr lvl="1"/>
            <a:r>
              <a:rPr lang="zh-CN" altLang="en-US" sz="2200" dirty="0" smtClean="0"/>
              <a:t>通过</a:t>
            </a:r>
            <a:r>
              <a:rPr lang="en-US" altLang="zh-CN" sz="2200" dirty="0" err="1" smtClean="0"/>
              <a:t>xmlrpc</a:t>
            </a:r>
            <a:r>
              <a:rPr lang="zh-CN" altLang="en-US" sz="2200" dirty="0" smtClean="0"/>
              <a:t>通信，不再依赖</a:t>
            </a:r>
            <a:r>
              <a:rPr lang="en-US" altLang="zh-CN" sz="2200" dirty="0" err="1" smtClean="0"/>
              <a:t>ssh</a:t>
            </a:r>
            <a:endParaRPr lang="en-US" sz="2200" dirty="0" smtClean="0"/>
          </a:p>
          <a:p>
            <a:r>
              <a:rPr lang="en-US" dirty="0" smtClean="0"/>
              <a:t>Owl</a:t>
            </a:r>
          </a:p>
          <a:p>
            <a:pPr lvl="1"/>
            <a:r>
              <a:rPr lang="en-US" sz="2200" dirty="0" smtClean="0"/>
              <a:t>Metrics</a:t>
            </a:r>
            <a:r>
              <a:rPr lang="zh-CN" altLang="en-US" sz="2200" dirty="0" smtClean="0"/>
              <a:t>收集，存储，展示</a:t>
            </a:r>
            <a:endParaRPr lang="en-US" altLang="zh-CN" sz="2200" dirty="0" smtClean="0"/>
          </a:p>
          <a:p>
            <a:pPr lvl="1"/>
            <a:r>
              <a:rPr lang="zh-CN" altLang="en-US" sz="2200" dirty="0" smtClean="0"/>
              <a:t>存储基于</a:t>
            </a:r>
            <a:r>
              <a:rPr lang="en-US" altLang="zh-CN" sz="2200" dirty="0" err="1" smtClean="0"/>
              <a:t>Opentsdb</a:t>
            </a:r>
            <a:r>
              <a:rPr lang="en-US" altLang="zh-CN" sz="2200" dirty="0"/>
              <a:t>(</a:t>
            </a:r>
            <a:r>
              <a:rPr lang="en-US" altLang="zh-CN" sz="2200" dirty="0">
                <a:hlinkClick r:id="rId3"/>
              </a:rPr>
              <a:t>http://opentsdb.net</a:t>
            </a:r>
            <a:r>
              <a:rPr lang="en-US" altLang="zh-CN" sz="2200" dirty="0" smtClean="0">
                <a:hlinkClick r:id="rId3"/>
              </a:rPr>
              <a:t>/</a:t>
            </a:r>
            <a:r>
              <a:rPr lang="zh-CN" altLang="en-US" sz="2200" dirty="0" smtClean="0"/>
              <a:t> </a:t>
            </a:r>
            <a:r>
              <a:rPr lang="en-US" altLang="zh-CN" sz="2200" dirty="0" smtClean="0"/>
              <a:t>)</a:t>
            </a:r>
            <a:r>
              <a:rPr lang="zh-CN" altLang="en-US" sz="2200" dirty="0" smtClean="0"/>
              <a:t>，具有强大的线型扩展性</a:t>
            </a:r>
            <a:endParaRPr lang="en-US" sz="2200" dirty="0"/>
          </a:p>
        </p:txBody>
      </p:sp>
      <p:pic>
        <p:nvPicPr>
          <p:cNvPr id="4" name="Picture 3" descr="mino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6742" y="0"/>
            <a:ext cx="2567258" cy="10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4426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8928</TotalTime>
  <Words>1184</Words>
  <Application>Microsoft Macintosh PowerPoint</Application>
  <PresentationFormat>On-screen Show (4:3)</PresentationFormat>
  <Paragraphs>289</Paragraphs>
  <Slides>50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1" baseType="lpstr">
      <vt:lpstr>Office Theme</vt:lpstr>
      <vt:lpstr>手把手教你玩转小米MINOS</vt:lpstr>
      <vt:lpstr>Outline</vt:lpstr>
      <vt:lpstr>PowerPoint Presentation</vt:lpstr>
      <vt:lpstr>Minos简介</vt:lpstr>
      <vt:lpstr>Minos简介</vt:lpstr>
      <vt:lpstr>Minos简介</vt:lpstr>
      <vt:lpstr>PowerPoint Presentation</vt:lpstr>
      <vt:lpstr>Minos架构</vt:lpstr>
      <vt:lpstr>Minos组件</vt:lpstr>
      <vt:lpstr>Minos组件</vt:lpstr>
      <vt:lpstr>PowerPoint Presentation</vt:lpstr>
      <vt:lpstr>布署Tank</vt:lpstr>
      <vt:lpstr>布署Tank</vt:lpstr>
      <vt:lpstr>布署Supervisor</vt:lpstr>
      <vt:lpstr>布署Supervisor</vt:lpstr>
      <vt:lpstr>布署Supervisor</vt:lpstr>
      <vt:lpstr>布署Supervisor</vt:lpstr>
      <vt:lpstr>布署Supervisor</vt:lpstr>
      <vt:lpstr>布署Supervisor</vt:lpstr>
      <vt:lpstr>集群布署准备</vt:lpstr>
      <vt:lpstr>集群布署准备</vt:lpstr>
      <vt:lpstr>集群布署准备</vt:lpstr>
      <vt:lpstr>布署Zookeeper</vt:lpstr>
      <vt:lpstr>布署ZooKeeper</vt:lpstr>
      <vt:lpstr>布署ZooKeeper</vt:lpstr>
      <vt:lpstr>布署ZooKeeper</vt:lpstr>
      <vt:lpstr>布署ZooKeeper</vt:lpstr>
      <vt:lpstr>布署HDFS</vt:lpstr>
      <vt:lpstr>布署HDFS</vt:lpstr>
      <vt:lpstr>布署HDFS</vt:lpstr>
      <vt:lpstr>布署HBase</vt:lpstr>
      <vt:lpstr>布署HBase</vt:lpstr>
      <vt:lpstr>布署Owl</vt:lpstr>
      <vt:lpstr>布署Owl</vt:lpstr>
      <vt:lpstr>布署Owl</vt:lpstr>
      <vt:lpstr>布署Owl</vt:lpstr>
      <vt:lpstr>布署Owl</vt:lpstr>
      <vt:lpstr>布署Owl</vt:lpstr>
      <vt:lpstr>布署Owl</vt:lpstr>
      <vt:lpstr>布署Owl</vt:lpstr>
      <vt:lpstr>布署Owl</vt:lpstr>
      <vt:lpstr>布署Owl</vt:lpstr>
      <vt:lpstr>布署Owl</vt:lpstr>
      <vt:lpstr>布署Owl</vt:lpstr>
      <vt:lpstr>布署Owl</vt:lpstr>
      <vt:lpstr>布署Owl</vt:lpstr>
      <vt:lpstr>布署Owl</vt:lpstr>
      <vt:lpstr>PowerPoint Presentation</vt:lpstr>
      <vt:lpstr>Minos Future</vt:lpstr>
      <vt:lpstr>Q &amp; A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手把手教你玩转小米Minos</dc:title>
  <dc:creator>wu zesheng</dc:creator>
  <cp:lastModifiedBy>wu zesheng</cp:lastModifiedBy>
  <cp:revision>549</cp:revision>
  <dcterms:created xsi:type="dcterms:W3CDTF">2013-10-05T00:45:46Z</dcterms:created>
  <dcterms:modified xsi:type="dcterms:W3CDTF">2013-10-16T14:30:07Z</dcterms:modified>
</cp:coreProperties>
</file>